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308" r:id="rId2"/>
    <p:sldId id="299" r:id="rId3"/>
    <p:sldId id="300" r:id="rId4"/>
    <p:sldId id="310" r:id="rId5"/>
    <p:sldId id="311" r:id="rId6"/>
    <p:sldId id="312" r:id="rId7"/>
    <p:sldId id="313" r:id="rId8"/>
    <p:sldId id="316" r:id="rId9"/>
    <p:sldId id="314" r:id="rId10"/>
    <p:sldId id="315" r:id="rId11"/>
    <p:sldId id="317" r:id="rId12"/>
    <p:sldId id="318" r:id="rId13"/>
    <p:sldId id="319" r:id="rId14"/>
    <p:sldId id="320" r:id="rId15"/>
    <p:sldId id="321" r:id="rId16"/>
    <p:sldId id="322" r:id="rId17"/>
    <p:sldId id="323" r:id="rId18"/>
    <p:sldId id="309"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68D"/>
    <a:srgbClr val="000000"/>
    <a:srgbClr val="4E3524"/>
    <a:srgbClr val="84795D"/>
    <a:srgbClr val="00205B"/>
    <a:srgbClr val="C6D6E3"/>
    <a:srgbClr val="D1CCBD"/>
    <a:srgbClr val="4A773C"/>
    <a:srgbClr val="A4D65E"/>
    <a:srgbClr val="6D333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84272" autoAdjust="0"/>
  </p:normalViewPr>
  <p:slideViewPr>
    <p:cSldViewPr snapToGrid="0" snapToObjects="1">
      <p:cViewPr varScale="1">
        <p:scale>
          <a:sx n="91" d="100"/>
          <a:sy n="91" d="100"/>
        </p:scale>
        <p:origin x="936" y="53"/>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145B7F-348B-A44C-A3A0-FE942D056C99}" type="datetimeFigureOut">
              <a:rPr lang="en-US" smtClean="0"/>
              <a:t>9/1/2020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E2A3B8A-1F43-FC43-9AFC-45A5209439A2}" type="slidenum">
              <a:rPr lang="en-US" smtClean="0"/>
              <a:t>‹#›</a:t>
            </a:fld>
            <a:endParaRPr lang="en-US"/>
          </a:p>
        </p:txBody>
      </p:sp>
    </p:spTree>
    <p:extLst>
      <p:ext uri="{BB962C8B-B14F-4D97-AF65-F5344CB8AC3E}">
        <p14:creationId xmlns:p14="http://schemas.microsoft.com/office/powerpoint/2010/main" val="1461663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A461F-234F-4BAF-A833-E2F31A224819}" type="datetimeFigureOut">
              <a:rPr lang="en-US" smtClean="0"/>
              <a:t>9/1/2020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5506D6-559B-4CDF-9C36-FD3376AB6D0A}" type="slidenum">
              <a:rPr lang="en-US" smtClean="0"/>
              <a:t>‹#›</a:t>
            </a:fld>
            <a:endParaRPr lang="en-US"/>
          </a:p>
        </p:txBody>
      </p:sp>
    </p:spTree>
    <p:extLst>
      <p:ext uri="{BB962C8B-B14F-4D97-AF65-F5344CB8AC3E}">
        <p14:creationId xmlns:p14="http://schemas.microsoft.com/office/powerpoint/2010/main" val="86002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renewed concern about housing affordability now that building and development have resumed coming out of the Great Recession.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Although rapid increases in home prices took a pause during the recession, they are again on the rise.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many factors that contribute to the cost of housing, from outdated ordinances that limit the range and mix of housing types, to an array of environmental requirements at all levels of government that constrain land supply, to an ever-increasing array of fees imposed on new development.</a:t>
            </a:r>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2</a:t>
            </a:fld>
            <a:endParaRPr lang="en-US"/>
          </a:p>
        </p:txBody>
      </p:sp>
    </p:spTree>
    <p:extLst>
      <p:ext uri="{BB962C8B-B14F-4D97-AF65-F5344CB8AC3E}">
        <p14:creationId xmlns:p14="http://schemas.microsoft.com/office/powerpoint/2010/main" val="4035540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quick overview of strategy</a:t>
            </a:r>
            <a:r>
              <a:rPr lang="en-US" baseline="0" dirty="0"/>
              <a:t> categ</a:t>
            </a:r>
            <a:r>
              <a:rPr lang="en-US" dirty="0"/>
              <a:t>ories.</a:t>
            </a:r>
          </a:p>
          <a:p>
            <a:endParaRPr lang="en-US" dirty="0"/>
          </a:p>
          <a:p>
            <a:r>
              <a:rPr lang="en-US" dirty="0"/>
              <a:t>Again,</a:t>
            </a:r>
            <a:r>
              <a:rPr lang="en-US" baseline="0" dirty="0"/>
              <a:t> many of these ideas have been around for a long time, but the report gives fresh and interesting examples of how they are being put into practice again coming out of the recession.</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11</a:t>
            </a:fld>
            <a:endParaRPr lang="en-US"/>
          </a:p>
        </p:txBody>
      </p:sp>
    </p:spTree>
    <p:extLst>
      <p:ext uri="{BB962C8B-B14F-4D97-AF65-F5344CB8AC3E}">
        <p14:creationId xmlns:p14="http://schemas.microsoft.com/office/powerpoint/2010/main" val="4089344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Many local governments suffered a loss of staff during the downturn and are struggling with increasing workloads.</a:t>
            </a:r>
            <a:r>
              <a:rPr lang="en-US" baseline="0" dirty="0"/>
              <a:t> The report includes many creative ways in which municipalities are trying to address this limitation to improve permit turnaround times. </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12</a:t>
            </a:fld>
            <a:endParaRPr lang="en-US"/>
          </a:p>
        </p:txBody>
      </p:sp>
    </p:spTree>
    <p:extLst>
      <p:ext uri="{BB962C8B-B14F-4D97-AF65-F5344CB8AC3E}">
        <p14:creationId xmlns:p14="http://schemas.microsoft.com/office/powerpoint/2010/main" val="1011042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Mayor de</a:t>
            </a:r>
            <a:r>
              <a:rPr lang="en-US" b="0" i="0" baseline="0" dirty="0"/>
              <a:t> Blasio of NYC saw such a clear connection between an efficient land development process and affordable housing that he made it one of the key strategies for increasing production of affordable housing in the city’s housing plan created in 2014. </a:t>
            </a:r>
          </a:p>
          <a:p>
            <a:endParaRPr lang="en-US" b="0" i="0" baseline="0" dirty="0"/>
          </a:p>
          <a:p>
            <a:r>
              <a:rPr lang="en-US" b="0" i="0" baseline="0" dirty="0"/>
              <a:t>That plan sets a goal of creating and preserving 200,000 units of affordable housing over the next 10 years. </a:t>
            </a:r>
          </a:p>
          <a:p>
            <a:endParaRPr lang="en-US" b="0" i="0" baseline="0" dirty="0"/>
          </a:p>
          <a:p>
            <a:r>
              <a:rPr lang="en-US" b="0" i="0" baseline="0" dirty="0"/>
              <a:t>The plan calls for the city to take these steps, along with many others:</a:t>
            </a:r>
          </a:p>
          <a:p>
            <a:pPr marL="171450" indent="-171450">
              <a:buFont typeface="Arial" panose="020B0604020202020204" pitchFamily="34" charset="0"/>
              <a:buChar char="•"/>
            </a:pPr>
            <a:r>
              <a:rPr lang="en-US" b="0" i="0" baseline="0" dirty="0"/>
              <a:t>Reform codes and regulations to lower costs</a:t>
            </a:r>
          </a:p>
          <a:p>
            <a:pPr marL="171450" indent="-171450">
              <a:buFont typeface="Arial" panose="020B0604020202020204" pitchFamily="34" charset="0"/>
              <a:buChar char="•"/>
            </a:pPr>
            <a:r>
              <a:rPr lang="en-US" b="0" i="0" baseline="0" dirty="0"/>
              <a:t>Streamline interagency coordination to simplify and expedite the approval process</a:t>
            </a:r>
          </a:p>
          <a:p>
            <a:pPr marL="171450" indent="-171450">
              <a:buFont typeface="Arial" panose="020B0604020202020204" pitchFamily="34" charset="0"/>
              <a:buChar char="•"/>
            </a:pPr>
            <a:r>
              <a:rPr lang="en-US" b="0" i="0" baseline="0" dirty="0"/>
              <a:t>Provide greater predictability and transparency in the process</a:t>
            </a:r>
          </a:p>
          <a:p>
            <a:pPr marL="171450" indent="-171450">
              <a:buFont typeface="Arial" panose="020B0604020202020204" pitchFamily="34" charset="0"/>
              <a:buChar char="•"/>
            </a:pPr>
            <a:r>
              <a:rPr lang="en-US" b="0" i="0" baseline="0" dirty="0"/>
              <a:t>Speed up and improve coordination among agencies</a:t>
            </a:r>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13</a:t>
            </a:fld>
            <a:endParaRPr lang="en-US"/>
          </a:p>
        </p:txBody>
      </p:sp>
    </p:spTree>
    <p:extLst>
      <p:ext uri="{BB962C8B-B14F-4D97-AF65-F5344CB8AC3E}">
        <p14:creationId xmlns:p14="http://schemas.microsoft.com/office/powerpoint/2010/main" val="337209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one</a:t>
            </a:r>
            <a:r>
              <a:rPr lang="en-US" baseline="0" dirty="0"/>
              <a:t> strategy that has come a long way since the last time we and others looked at it—online permitting. </a:t>
            </a:r>
          </a:p>
          <a:p>
            <a:endParaRPr lang="en-US" baseline="0" dirty="0"/>
          </a:p>
          <a:p>
            <a:r>
              <a:rPr lang="en-US" baseline="0" dirty="0"/>
              <a:t>Most communities today have the electronic capacity to do online reviews and to augment that with permit tracking systems as well.</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14</a:t>
            </a:fld>
            <a:endParaRPr lang="en-US"/>
          </a:p>
        </p:txBody>
      </p:sp>
    </p:spTree>
    <p:extLst>
      <p:ext uri="{BB962C8B-B14F-4D97-AF65-F5344CB8AC3E}">
        <p14:creationId xmlns:p14="http://schemas.microsoft.com/office/powerpoint/2010/main" val="3868202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many good specifics</a:t>
            </a:r>
            <a:r>
              <a:rPr lang="en-US" baseline="0" dirty="0"/>
              <a:t> in the report about the overall strategy of creating better accountability, but I’m going to let Bob Kaufman tell you more about it because the Montgomery County, Maryland, case study is such a great example of this.</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15</a:t>
            </a:fld>
            <a:endParaRPr lang="en-US"/>
          </a:p>
        </p:txBody>
      </p:sp>
    </p:spTree>
    <p:extLst>
      <p:ext uri="{BB962C8B-B14F-4D97-AF65-F5344CB8AC3E}">
        <p14:creationId xmlns:p14="http://schemas.microsoft.com/office/powerpoint/2010/main" val="29407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can be immensely</a:t>
            </a:r>
            <a:r>
              <a:rPr lang="en-US" baseline="0" dirty="0"/>
              <a:t> helpful to physically roadmap a local jurisdiction’s approval process, both to see where it bogs down, and also to give a clear picture of the steps involved and who has authority over them.</a:t>
            </a:r>
          </a:p>
          <a:p>
            <a:endParaRPr lang="en-US" baseline="0" dirty="0"/>
          </a:p>
          <a:p>
            <a:r>
              <a:rPr lang="en-US" baseline="0" dirty="0"/>
              <a:t>This can make the process less adversarial as well, as everyone is operating from the same page, so to speak. </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16</a:t>
            </a:fld>
            <a:endParaRPr lang="en-US"/>
          </a:p>
        </p:txBody>
      </p:sp>
    </p:spTree>
    <p:extLst>
      <p:ext uri="{BB962C8B-B14F-4D97-AF65-F5344CB8AC3E}">
        <p14:creationId xmlns:p14="http://schemas.microsoft.com/office/powerpoint/2010/main" val="42488256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a:t>
            </a:r>
            <a:r>
              <a:rPr lang="en-US" baseline="0" dirty="0"/>
              <a:t> “all land use is local” is still true for the most part, because that is where development approval decisions are still made, states help set the stage for what goes on locally, through providing resources and assistance to municipalities, and/or through planning requirements established in state enabling authority. </a:t>
            </a:r>
          </a:p>
          <a:p>
            <a:endParaRPr lang="en-US" baseline="0" dirty="0"/>
          </a:p>
          <a:p>
            <a:r>
              <a:rPr lang="en-US" baseline="0" dirty="0" err="1"/>
              <a:t>Abt</a:t>
            </a:r>
            <a:r>
              <a:rPr lang="en-US" baseline="0" dirty="0"/>
              <a:t> Associates found important progress being made currently in Washington, Massachusetts, and Utah, all of which have created state-level offices focused on improving the development permitting process.  The State of Washington especially stands out because of the Lean Academy they have set up to offer training to local government staff. </a:t>
            </a:r>
          </a:p>
          <a:p>
            <a:endParaRPr lang="en-US" baseline="0" dirty="0"/>
          </a:p>
          <a:p>
            <a:r>
              <a:rPr lang="en-US" baseline="0" dirty="0"/>
              <a:t>In Massachusetts, public infrastructure grants are designed to </a:t>
            </a:r>
            <a:r>
              <a:rPr lang="en-US" i="1" baseline="0" dirty="0"/>
              <a:t>facilitate</a:t>
            </a:r>
            <a:r>
              <a:rPr lang="en-US" baseline="0" dirty="0"/>
              <a:t> housing and economic development, and a free permit tracking system has also been created for local governments to use. </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17</a:t>
            </a:fld>
            <a:endParaRPr lang="en-US"/>
          </a:p>
        </p:txBody>
      </p:sp>
    </p:spTree>
    <p:extLst>
      <p:ext uri="{BB962C8B-B14F-4D97-AF65-F5344CB8AC3E}">
        <p14:creationId xmlns:p14="http://schemas.microsoft.com/office/powerpoint/2010/main" val="323850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contributing factor that many people don’t stop to consider, however, is the length and complexity of the development approval process.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many areas of the country, development approvals have gone from taking a few months to two years or more (sometimes many more) years to obtain.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not uncommon today to hear that it takes 4 to 7 years from start to finish.</a:t>
            </a:r>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3</a:t>
            </a:fld>
            <a:endParaRPr lang="en-US"/>
          </a:p>
        </p:txBody>
      </p:sp>
    </p:spTree>
    <p:extLst>
      <p:ext uri="{BB962C8B-B14F-4D97-AF65-F5344CB8AC3E}">
        <p14:creationId xmlns:p14="http://schemas.microsoft.com/office/powerpoint/2010/main" val="3179556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land development review and approval process is an important component of the risk and expense of a housing </a:t>
            </a:r>
          </a:p>
          <a:p>
            <a:r>
              <a:rPr lang="en-US" sz="1200" kern="1200" dirty="0">
                <a:solidFill>
                  <a:schemeClr val="tx1"/>
                </a:solidFill>
                <a:effectLst/>
                <a:latin typeface="+mn-lt"/>
                <a:ea typeface="+mn-ea"/>
                <a:cs typeface="+mn-cs"/>
              </a:rPr>
              <a:t>development project.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lengthy process is often also unpredictable and ties up developer’s, builders’, and investors’ capital and accumulates interest expenses and other carrying costs before even one shovelful of dirt is moved.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costs add significantly to the overall expense of housing, often without a commensurate benefit in return for the expense, and can even affect the very feasibility of a development project.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presents an especially difficult challenge for affordably priced housing. With a lower return on investment, such projects suffer disproportionately from development fees and costs associated with regulatory delay. As a result, fewer affordable housing units get built.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ties up</a:t>
            </a:r>
            <a:r>
              <a:rPr lang="en-US" sz="1200" kern="1200" baseline="0" dirty="0">
                <a:solidFill>
                  <a:schemeClr val="tx1"/>
                </a:solidFill>
                <a:effectLst/>
                <a:latin typeface="+mn-lt"/>
                <a:ea typeface="+mn-ea"/>
                <a:cs typeface="+mn-cs"/>
              </a:rPr>
              <a:t> public investment dollars, as well.</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4</a:t>
            </a:fld>
            <a:endParaRPr lang="en-US"/>
          </a:p>
        </p:txBody>
      </p:sp>
    </p:spTree>
    <p:extLst>
      <p:ext uri="{BB962C8B-B14F-4D97-AF65-F5344CB8AC3E}">
        <p14:creationId xmlns:p14="http://schemas.microsoft.com/office/powerpoint/2010/main" val="2258344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Over the years numerous task forces and commissions have investigated how land development costs might be minimized through increased efficiency and better coordination of these review and approval procedures. Often this has been called “streamlining the process” or “regulatory barriers removal”.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With affordability concerns on the rise again, NAHB went looking for new reports on the issue and could not find anything since before the recession.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Based</a:t>
            </a:r>
            <a:r>
              <a:rPr lang="en-US" sz="1200" kern="1200" baseline="0" dirty="0">
                <a:solidFill>
                  <a:schemeClr val="tx1"/>
                </a:solidFill>
                <a:effectLst/>
                <a:latin typeface="+mn-lt"/>
                <a:ea typeface="+mn-ea"/>
                <a:cs typeface="+mn-cs"/>
              </a:rPr>
              <a:t> on the recent experience in Montgomery County, Maryland, we also decided to recast the issue as one of process efficiency, as the old terms have come to have a bit of a negative connotation.</a:t>
            </a:r>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5</a:t>
            </a:fld>
            <a:endParaRPr lang="en-US"/>
          </a:p>
        </p:txBody>
      </p:sp>
    </p:spTree>
    <p:extLst>
      <p:ext uri="{BB962C8B-B14F-4D97-AF65-F5344CB8AC3E}">
        <p14:creationId xmlns:p14="http://schemas.microsoft.com/office/powerpoint/2010/main" val="4011744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a:t>
            </a:r>
            <a:r>
              <a:rPr lang="en-US" baseline="0" dirty="0"/>
              <a:t> we worked with developers across the country to put together a brochure on the many steps involved in the typical development process. </a:t>
            </a:r>
          </a:p>
          <a:p>
            <a:endParaRPr lang="en-US" baseline="0" dirty="0"/>
          </a:p>
          <a:p>
            <a:r>
              <a:rPr lang="en-US" baseline="0" dirty="0"/>
              <a:t>This was not easy, as there are about 4,000 municipalities in the U.S., and practices vary widely.</a:t>
            </a:r>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6</a:t>
            </a:fld>
            <a:endParaRPr lang="en-US"/>
          </a:p>
        </p:txBody>
      </p:sp>
    </p:spTree>
    <p:extLst>
      <p:ext uri="{BB962C8B-B14F-4D97-AF65-F5344CB8AC3E}">
        <p14:creationId xmlns:p14="http://schemas.microsoft.com/office/powerpoint/2010/main" val="380516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Then we retained the well-credentialed firm </a:t>
            </a:r>
            <a:r>
              <a:rPr lang="en-US" sz="1200" kern="1200" dirty="0" err="1">
                <a:solidFill>
                  <a:schemeClr val="tx1"/>
                </a:solidFill>
                <a:effectLst/>
                <a:latin typeface="+mn-lt"/>
                <a:ea typeface="+mn-ea"/>
                <a:cs typeface="+mn-cs"/>
              </a:rPr>
              <a:t>Abt</a:t>
            </a:r>
            <a:r>
              <a:rPr lang="en-US" sz="1200" kern="1200" dirty="0">
                <a:solidFill>
                  <a:schemeClr val="tx1"/>
                </a:solidFill>
                <a:effectLst/>
                <a:latin typeface="+mn-lt"/>
                <a:ea typeface="+mn-ea"/>
                <a:cs typeface="+mn-cs"/>
              </a:rPr>
              <a:t> Associates to help us take a fresh look at the issue. </a:t>
            </a:r>
            <a:r>
              <a:rPr lang="en-US" sz="1200" kern="1200" dirty="0" err="1">
                <a:solidFill>
                  <a:schemeClr val="tx1"/>
                </a:solidFill>
                <a:effectLst/>
                <a:latin typeface="+mn-lt"/>
                <a:ea typeface="+mn-ea"/>
                <a:cs typeface="+mn-cs"/>
              </a:rPr>
              <a:t>Abt</a:t>
            </a:r>
            <a:r>
              <a:rPr lang="en-US" sz="1200" kern="1200" dirty="0">
                <a:solidFill>
                  <a:schemeClr val="tx1"/>
                </a:solidFill>
                <a:effectLst/>
                <a:latin typeface="+mn-lt"/>
                <a:ea typeface="+mn-ea"/>
                <a:cs typeface="+mn-cs"/>
              </a:rPr>
              <a:t> compiled a comprehensive list of approaches currently being used across the country, based on an extensive review of popular and professional media, Internet searches, and interviews with practitioners, administrators, and industry experts.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Overall, what </a:t>
            </a:r>
            <a:r>
              <a:rPr lang="en-US" sz="1200" kern="1200" dirty="0" err="1">
                <a:solidFill>
                  <a:schemeClr val="tx1"/>
                </a:solidFill>
                <a:effectLst/>
                <a:latin typeface="+mn-lt"/>
                <a:ea typeface="+mn-ea"/>
                <a:cs typeface="+mn-cs"/>
              </a:rPr>
              <a:t>Abt</a:t>
            </a:r>
            <a:r>
              <a:rPr lang="en-US" sz="1200" kern="1200" dirty="0">
                <a:solidFill>
                  <a:schemeClr val="tx1"/>
                </a:solidFill>
                <a:effectLst/>
                <a:latin typeface="+mn-lt"/>
                <a:ea typeface="+mn-ea"/>
                <a:cs typeface="+mn-cs"/>
              </a:rPr>
              <a:t> found was that much of the frustration related to land development review and approval involves the complexity of the process and the lack of information about what the steps are, what documents need to be provided at each step, and how long each step will take.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fact that most builders and developers work in multiple jurisdictions--each typically with different processes and requirements--compounds the problem.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report covers a wide array of strategies being used across the country. </a:t>
            </a:r>
          </a:p>
          <a:p>
            <a:endParaRPr lang="en-US" dirty="0"/>
          </a:p>
          <a:p>
            <a:r>
              <a:rPr lang="en-US" dirty="0"/>
              <a:t>Most</a:t>
            </a:r>
            <a:r>
              <a:rPr lang="en-US" baseline="0" dirty="0"/>
              <a:t> of these ideas are not new, but the report provides current examples.</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strategies were divided into seven different categories,</a:t>
            </a:r>
            <a:r>
              <a:rPr lang="en-US" sz="1200" kern="1200" baseline="0" dirty="0">
                <a:solidFill>
                  <a:schemeClr val="tx1"/>
                </a:solidFill>
                <a:effectLst/>
                <a:latin typeface="+mn-lt"/>
                <a:ea typeface="+mn-ea"/>
                <a:cs typeface="+mn-cs"/>
              </a:rPr>
              <a:t> with specific approaches included in each group.</a:t>
            </a:r>
            <a:r>
              <a:rPr lang="en-US"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A5506D6-559B-4CDF-9C36-FD3376AB6D0A}" type="slidenum">
              <a:rPr lang="en-US" smtClean="0"/>
              <a:t>7</a:t>
            </a:fld>
            <a:endParaRPr lang="en-US"/>
          </a:p>
        </p:txBody>
      </p:sp>
    </p:spTree>
    <p:extLst>
      <p:ext uri="{BB962C8B-B14F-4D97-AF65-F5344CB8AC3E}">
        <p14:creationId xmlns:p14="http://schemas.microsoft.com/office/powerpoint/2010/main" val="116610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provides more extensive information about each strategy based on online and print documentation and telephone interviews with state and local officials and representatives from organizations such as local builders’ groups.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also highlights several different locations under each strategy, to illustrate a range of places and strategies being used, often in combination. Both local- and state-level efforts are highlighted, and several document extensive overhauls of land development processes. Many include documented </a:t>
            </a:r>
            <a:r>
              <a:rPr lang="en-US" sz="1200" i="1" kern="1200" dirty="0">
                <a:solidFill>
                  <a:schemeClr val="tx1"/>
                </a:solidFill>
                <a:effectLst/>
                <a:latin typeface="+mn-lt"/>
                <a:ea typeface="+mn-ea"/>
                <a:cs typeface="+mn-cs"/>
              </a:rPr>
              <a:t>results</a:t>
            </a:r>
            <a:r>
              <a:rPr lang="en-US" sz="1200" kern="1200" dirty="0">
                <a:solidFill>
                  <a:schemeClr val="tx1"/>
                </a:solidFill>
                <a:effectLst/>
                <a:latin typeface="+mn-lt"/>
                <a:ea typeface="+mn-ea"/>
                <a:cs typeface="+mn-cs"/>
              </a:rPr>
              <a:t> as well.</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strategies are further illustrated in case studies located at the end of each section. </a:t>
            </a:r>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8</a:t>
            </a:fld>
            <a:endParaRPr lang="en-US"/>
          </a:p>
        </p:txBody>
      </p:sp>
    </p:spTree>
    <p:extLst>
      <p:ext uri="{BB962C8B-B14F-4D97-AF65-F5344CB8AC3E}">
        <p14:creationId xmlns:p14="http://schemas.microsoft.com/office/powerpoint/2010/main" val="3043248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efficient land development process benefits builders, developers, and most importantly, home buyers.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But time is money for the public sector, too. Multiple, overlapping, uncoordinated approval procedures increase government’s administrative costs and reflect poorly on government competence and image.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Leesburg,</a:t>
            </a:r>
            <a:r>
              <a:rPr lang="en-US" sz="1200" kern="1200" baseline="0" dirty="0">
                <a:solidFill>
                  <a:schemeClr val="tx1"/>
                </a:solidFill>
                <a:effectLst/>
                <a:latin typeface="+mn-lt"/>
                <a:ea typeface="+mn-ea"/>
                <a:cs typeface="+mn-cs"/>
              </a:rPr>
              <a:t> VA, case study in the report is a very interesting story about how a high-profile business almost walked away because of the town’s permit process. The situation led to an overhaul that focused on better communication between agencies and with applicants, clearer signature authority for steps in the process, and a change in agency culture to encourage partnerships with applicants. The story had a happy ending, as the business decided to locate there.</a:t>
            </a: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9</a:t>
            </a:fld>
            <a:endParaRPr lang="en-US"/>
          </a:p>
        </p:txBody>
      </p:sp>
    </p:spTree>
    <p:extLst>
      <p:ext uri="{BB962C8B-B14F-4D97-AF65-F5344CB8AC3E}">
        <p14:creationId xmlns:p14="http://schemas.microsoft.com/office/powerpoint/2010/main" val="2523840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a:t>
            </a:r>
            <a:r>
              <a:rPr lang="en-US" sz="1200" kern="1200" baseline="0" dirty="0">
                <a:solidFill>
                  <a:schemeClr val="tx1"/>
                </a:solidFill>
                <a:effectLst/>
                <a:latin typeface="+mn-lt"/>
                <a:ea typeface="+mn-ea"/>
                <a:cs typeface="+mn-cs"/>
              </a:rPr>
              <a:t> short</a:t>
            </a:r>
            <a:r>
              <a:rPr lang="en-US" sz="1200" kern="1200" dirty="0">
                <a:solidFill>
                  <a:schemeClr val="tx1"/>
                </a:solidFill>
                <a:effectLst/>
                <a:latin typeface="+mn-lt"/>
                <a:ea typeface="+mn-ea"/>
                <a:cs typeface="+mn-cs"/>
              </a:rPr>
              <a:t>, increased process efficiency benefits municipalities, government staff, and taxpayers too and so is a win-win for all. It results in cost savings to government agencies by reducing redundant review and time-consuming procedures that have little added benefit.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also improves staff morale and retention both by eliminating confusing and stressful procedures, and by improving relationships between review staff and developers.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can also directly improve a local jurisdiction’s bottom line,</a:t>
            </a:r>
            <a:r>
              <a:rPr lang="en-US" sz="1200" kern="1200" baseline="0" dirty="0">
                <a:solidFill>
                  <a:schemeClr val="tx1"/>
                </a:solidFill>
                <a:effectLst/>
                <a:latin typeface="+mn-lt"/>
                <a:ea typeface="+mn-ea"/>
                <a:cs typeface="+mn-cs"/>
              </a:rPr>
              <a:t> as sh</a:t>
            </a:r>
            <a:r>
              <a:rPr lang="en-US" sz="1200" kern="1200" dirty="0">
                <a:solidFill>
                  <a:schemeClr val="tx1"/>
                </a:solidFill>
                <a:effectLst/>
                <a:latin typeface="+mn-lt"/>
                <a:ea typeface="+mn-ea"/>
                <a:cs typeface="+mn-cs"/>
              </a:rPr>
              <a:t>orter review times bring</a:t>
            </a:r>
            <a:r>
              <a:rPr lang="en-US" sz="1200" kern="1200" baseline="0" dirty="0">
                <a:solidFill>
                  <a:schemeClr val="tx1"/>
                </a:solidFill>
                <a:effectLst/>
                <a:latin typeface="+mn-lt"/>
                <a:ea typeface="+mn-ea"/>
                <a:cs typeface="+mn-cs"/>
              </a:rPr>
              <a:t> in more revenues from development and allow the community to compete more favorably with neighboring jurisdictions for economic development. </a:t>
            </a:r>
          </a:p>
          <a:p>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helps return foreclosed property to productive use more quickly and can facilitate developers’ ability to rapidly adjust a project to meet changing market conditions, rather than abandon plans altogether.</a:t>
            </a:r>
          </a:p>
          <a:p>
            <a:endParaRPr lang="en-US" dirty="0"/>
          </a:p>
          <a:p>
            <a:endParaRPr lang="en-US" dirty="0"/>
          </a:p>
        </p:txBody>
      </p:sp>
      <p:sp>
        <p:nvSpPr>
          <p:cNvPr id="4" name="Slide Number Placeholder 3"/>
          <p:cNvSpPr>
            <a:spLocks noGrp="1"/>
          </p:cNvSpPr>
          <p:nvPr>
            <p:ph type="sldNum" sz="quarter" idx="10"/>
          </p:nvPr>
        </p:nvSpPr>
        <p:spPr/>
        <p:txBody>
          <a:bodyPr/>
          <a:lstStyle/>
          <a:p>
            <a:fld id="{8A5506D6-559B-4CDF-9C36-FD3376AB6D0A}" type="slidenum">
              <a:rPr lang="en-US" smtClean="0"/>
              <a:t>10</a:t>
            </a:fld>
            <a:endParaRPr lang="en-US"/>
          </a:p>
        </p:txBody>
      </p:sp>
    </p:spTree>
    <p:extLst>
      <p:ext uri="{BB962C8B-B14F-4D97-AF65-F5344CB8AC3E}">
        <p14:creationId xmlns:p14="http://schemas.microsoft.com/office/powerpoint/2010/main" val="38044343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5.emf"/><Relationship Id="rId1" Type="http://schemas.openxmlformats.org/officeDocument/2006/relationships/slideMaster" Target="../slideMasters/slideMaster1.xml"/><Relationship Id="rId4" Type="http://schemas.openxmlformats.org/officeDocument/2006/relationships/image" Target="../media/image8.w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w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5667463" y="1054909"/>
            <a:ext cx="8749435" cy="2482948"/>
          </a:xfrm>
          <a:prstGeom prst="rect">
            <a:avLst/>
          </a:prstGeom>
        </p:spPr>
      </p:pic>
      <p:pic>
        <p:nvPicPr>
          <p:cNvPr id="9" name="Picture 8"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919960" y="4191000"/>
            <a:ext cx="987617" cy="686054"/>
          </a:xfrm>
          <a:prstGeom prst="rect">
            <a:avLst/>
          </a:prstGeom>
        </p:spPr>
      </p:pic>
      <p:sp>
        <p:nvSpPr>
          <p:cNvPr id="15" name="Text Placeholder 14"/>
          <p:cNvSpPr>
            <a:spLocks noGrp="1"/>
          </p:cNvSpPr>
          <p:nvPr>
            <p:ph type="body" sz="quarter" idx="11"/>
          </p:nvPr>
        </p:nvSpPr>
        <p:spPr>
          <a:xfrm>
            <a:off x="172720" y="1054909"/>
            <a:ext cx="5475037" cy="2482948"/>
          </a:xfrm>
          <a:prstGeom prst="rect">
            <a:avLst/>
          </a:prstGeom>
        </p:spPr>
        <p:txBody>
          <a:bodyPr vert="horz" lIns="0" tIns="0" rIns="0" bIns="0" anchor="ctr" anchorCtr="0"/>
          <a:lstStyle>
            <a:lvl1pPr marL="0" indent="0" algn="r">
              <a:lnSpc>
                <a:spcPts val="6000"/>
              </a:lnSpc>
              <a:spcBef>
                <a:spcPts val="0"/>
              </a:spcBef>
              <a:spcAft>
                <a:spcPts val="600"/>
              </a:spcAft>
              <a:buNone/>
              <a:defRPr sz="6000" b="0" i="0">
                <a:solidFill>
                  <a:schemeClr val="accent3"/>
                </a:solidFill>
                <a:latin typeface="Calibri Light"/>
                <a:cs typeface="Calibri Light"/>
              </a:defRPr>
            </a:lvl1pPr>
            <a:lvl2pPr marL="457200" indent="0" algn="r">
              <a:buNone/>
              <a:defRPr sz="1800" b="0" i="1">
                <a:solidFill>
                  <a:srgbClr val="00205B"/>
                </a:solidFill>
                <a:latin typeface="Source Sans Pro"/>
                <a:cs typeface="Source Sans Pro"/>
              </a:defRPr>
            </a:lvl2pPr>
          </a:lstStyle>
          <a:p>
            <a:pPr lvl="0"/>
            <a:r>
              <a:rPr lang="en-US"/>
              <a:t>Click to edit Master text styles</a:t>
            </a:r>
          </a:p>
        </p:txBody>
      </p:sp>
    </p:spTree>
    <p:extLst>
      <p:ext uri="{BB962C8B-B14F-4D97-AF65-F5344CB8AC3E}">
        <p14:creationId xmlns:p14="http://schemas.microsoft.com/office/powerpoint/2010/main" val="285261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Image box">
    <p:spTree>
      <p:nvGrpSpPr>
        <p:cNvPr id="1" name=""/>
        <p:cNvGrpSpPr/>
        <p:nvPr/>
      </p:nvGrpSpPr>
      <p:grpSpPr>
        <a:xfrm>
          <a:off x="0" y="0"/>
          <a:ext cx="0" cy="0"/>
          <a:chOff x="0" y="0"/>
          <a:chExt cx="0" cy="0"/>
        </a:xfrm>
      </p:grpSpPr>
      <p:pic>
        <p:nvPicPr>
          <p:cNvPr id="10" name="Picture 9" descr="NAHB 2 Line CMYK.eps"/>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12" name="Text Placeholder 2"/>
          <p:cNvSpPr>
            <a:spLocks noGrp="1"/>
          </p:cNvSpPr>
          <p:nvPr>
            <p:ph type="body" sz="quarter" idx="10" hasCustomPrompt="1"/>
          </p:nvPr>
        </p:nvSpPr>
        <p:spPr>
          <a:xfrm>
            <a:off x="1465855" y="71321"/>
            <a:ext cx="3888465" cy="1131087"/>
          </a:xfrm>
          <a:prstGeom prst="rect">
            <a:avLst/>
          </a:prstGeom>
        </p:spPr>
        <p:txBody>
          <a:bodyPr vert="horz" lIns="0" tIns="0" rIns="0" bIns="0" anchor="ctr" anchorCtr="0"/>
          <a:lstStyle>
            <a:lvl1pPr marL="0" indent="0">
              <a:spcBef>
                <a:spcPts val="0"/>
              </a:spcBef>
              <a:spcAft>
                <a:spcPts val="600"/>
              </a:spcAft>
              <a:buNone/>
              <a:defRPr sz="3600" b="0" i="0">
                <a:solidFill>
                  <a:schemeClr val="accent3"/>
                </a:solidFill>
                <a:latin typeface="Calibri Light"/>
                <a:cs typeface="Calibri Light"/>
              </a:defRPr>
            </a:lvl1pPr>
          </a:lstStyle>
          <a:p>
            <a:pPr lvl="0"/>
            <a:r>
              <a:rPr lang="en-US" dirty="0"/>
              <a:t>Page Header</a:t>
            </a:r>
          </a:p>
        </p:txBody>
      </p:sp>
      <p:sp>
        <p:nvSpPr>
          <p:cNvPr id="4" name="Picture Placeholder 3"/>
          <p:cNvSpPr>
            <a:spLocks noGrp="1"/>
          </p:cNvSpPr>
          <p:nvPr>
            <p:ph type="pic" sz="quarter" idx="13"/>
          </p:nvPr>
        </p:nvSpPr>
        <p:spPr>
          <a:xfrm>
            <a:off x="1465855" y="1322740"/>
            <a:ext cx="7139665" cy="3218780"/>
          </a:xfrm>
          <a:prstGeom prst="rect">
            <a:avLst/>
          </a:prstGeom>
        </p:spPr>
        <p:txBody>
          <a:bodyPr vert="horz"/>
          <a:lstStyle/>
          <a:p>
            <a:r>
              <a:rPr lang="en-US"/>
              <a:t>Click icon to add picture</a:t>
            </a:r>
          </a:p>
        </p:txBody>
      </p:sp>
      <p:pic>
        <p:nvPicPr>
          <p:cNvPr id="6" name="Picture 5"/>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rot="10800000">
            <a:off x="-114075" y="71321"/>
            <a:ext cx="1579929" cy="1131086"/>
          </a:xfrm>
          <a:prstGeom prst="rect">
            <a:avLst/>
          </a:prstGeom>
        </p:spPr>
      </p:pic>
    </p:spTree>
    <p:extLst>
      <p:ext uri="{BB962C8B-B14F-4D97-AF65-F5344CB8AC3E}">
        <p14:creationId xmlns:p14="http://schemas.microsoft.com/office/powerpoint/2010/main" val="4029230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04485" y="71321"/>
            <a:ext cx="1579929" cy="1131086"/>
          </a:xfrm>
          <a:prstGeom prst="rect">
            <a:avLst/>
          </a:prstGeom>
        </p:spPr>
      </p:pic>
      <p:pic>
        <p:nvPicPr>
          <p:cNvPr id="11" name="Picture 10"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3" name="Text Placeholder 2"/>
          <p:cNvSpPr>
            <a:spLocks noGrp="1"/>
          </p:cNvSpPr>
          <p:nvPr>
            <p:ph type="body" sz="quarter" idx="10" hasCustomPrompt="1"/>
          </p:nvPr>
        </p:nvSpPr>
        <p:spPr>
          <a:xfrm>
            <a:off x="381000" y="71320"/>
            <a:ext cx="3223485" cy="1130417"/>
          </a:xfrm>
          <a:prstGeom prst="rect">
            <a:avLst/>
          </a:prstGeom>
        </p:spPr>
        <p:txBody>
          <a:bodyPr vert="horz" lIns="0" tIns="0" rIns="0" bIns="0" anchor="ctr" anchorCtr="0"/>
          <a:lstStyle>
            <a:lvl1pPr marL="0" indent="0" algn="r">
              <a:spcBef>
                <a:spcPts val="0"/>
              </a:spcBef>
              <a:spcAft>
                <a:spcPts val="600"/>
              </a:spcAft>
              <a:buNone/>
              <a:defRPr sz="3600" b="0" i="0" baseline="0">
                <a:solidFill>
                  <a:schemeClr val="accent3"/>
                </a:solidFill>
                <a:latin typeface="Calibri Light"/>
                <a:cs typeface="Calibri Light"/>
              </a:defRPr>
            </a:lvl1pPr>
          </a:lstStyle>
          <a:p>
            <a:pPr lvl="0"/>
            <a:r>
              <a:rPr lang="en-US" dirty="0"/>
              <a:t>Page Header</a:t>
            </a:r>
          </a:p>
        </p:txBody>
      </p:sp>
      <p:sp>
        <p:nvSpPr>
          <p:cNvPr id="17" name="Text Placeholder 5"/>
          <p:cNvSpPr>
            <a:spLocks noGrp="1"/>
          </p:cNvSpPr>
          <p:nvPr>
            <p:ph type="body" sz="quarter" idx="11" hasCustomPrompt="1"/>
          </p:nvPr>
        </p:nvSpPr>
        <p:spPr>
          <a:xfrm>
            <a:off x="381546" y="1360260"/>
            <a:ext cx="3222940" cy="2470060"/>
          </a:xfrm>
          <a:prstGeom prst="rect">
            <a:avLst/>
          </a:prstGeom>
        </p:spPr>
        <p:txBody>
          <a:bodyPr vert="horz" lIns="0" tIns="0" rIns="0" bIns="0"/>
          <a:lstStyle>
            <a:lvl1pPr marL="0" indent="0">
              <a:lnSpc>
                <a:spcPts val="2100"/>
              </a:lnSpc>
              <a:spcBef>
                <a:spcPts val="0"/>
              </a:spcBef>
              <a:spcAft>
                <a:spcPts val="600"/>
              </a:spcAft>
              <a:buNone/>
              <a:defRPr lang="en-US" sz="1500" smtClean="0"/>
            </a:lvl1pPr>
            <a:lvl2pPr marL="457200" indent="0">
              <a:buNone/>
              <a:defRPr sz="1500">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sz="1500" dirty="0" err="1">
                <a:solidFill>
                  <a:srgbClr val="3D3935"/>
                </a:solidFill>
                <a:latin typeface="Calibri"/>
              </a:rPr>
              <a:t>consectetur</a:t>
            </a:r>
            <a:r>
              <a:rPr lang="en-US" sz="1500" dirty="0">
                <a:solidFill>
                  <a:srgbClr val="3D3935"/>
                </a:solidFill>
                <a:latin typeface="Calibri"/>
              </a:rPr>
              <a:t> </a:t>
            </a:r>
            <a:r>
              <a:rPr lang="en-US" sz="1500" dirty="0" err="1">
                <a:solidFill>
                  <a:srgbClr val="3D3935"/>
                </a:solidFill>
                <a:latin typeface="Calibri"/>
              </a:rPr>
              <a:t>adipiscing</a:t>
            </a:r>
            <a:r>
              <a:rPr lang="en-US" sz="1500" dirty="0">
                <a:solidFill>
                  <a:srgbClr val="3D3935"/>
                </a:solidFill>
                <a:latin typeface="Calibri"/>
              </a:rPr>
              <a:t> </a:t>
            </a:r>
            <a:r>
              <a:rPr lang="en-US" sz="1500" dirty="0" err="1">
                <a:solidFill>
                  <a:srgbClr val="3D3935"/>
                </a:solidFill>
                <a:latin typeface="Calibri"/>
              </a:rPr>
              <a:t>elit</a:t>
            </a:r>
            <a:r>
              <a:rPr lang="en-US" sz="1500" dirty="0">
                <a:solidFill>
                  <a:srgbClr val="3D3935"/>
                </a:solidFill>
                <a:latin typeface="Calibri"/>
              </a:rPr>
              <a:t>. </a:t>
            </a:r>
            <a:r>
              <a:rPr lang="en-US" sz="1500" dirty="0" err="1">
                <a:solidFill>
                  <a:srgbClr val="3D3935"/>
                </a:solidFill>
                <a:latin typeface="Calibri"/>
              </a:rPr>
              <a:t>Vestibulum</a:t>
            </a:r>
            <a:r>
              <a:rPr lang="en-US" sz="1500" dirty="0">
                <a:solidFill>
                  <a:srgbClr val="3D3935"/>
                </a:solidFill>
                <a:latin typeface="Calibri"/>
              </a:rPr>
              <a:t> ac ante </a:t>
            </a:r>
            <a:r>
              <a:rPr lang="en-US" sz="1500" dirty="0" err="1">
                <a:solidFill>
                  <a:srgbClr val="3D3935"/>
                </a:solidFill>
                <a:latin typeface="Calibri"/>
              </a:rPr>
              <a:t>feugiat</a:t>
            </a:r>
            <a:r>
              <a:rPr lang="en-US" sz="1500" dirty="0">
                <a:solidFill>
                  <a:srgbClr val="3D3935"/>
                </a:solidFill>
                <a:latin typeface="Calibri"/>
              </a:rPr>
              <a:t>, </a:t>
            </a:r>
            <a:r>
              <a:rPr lang="en-US" sz="1500" dirty="0" err="1">
                <a:solidFill>
                  <a:srgbClr val="3D3935"/>
                </a:solidFill>
                <a:latin typeface="Calibri"/>
              </a:rPr>
              <a:t>maximus</a:t>
            </a:r>
            <a:r>
              <a:rPr lang="en-US" sz="1500" dirty="0">
                <a:solidFill>
                  <a:srgbClr val="3D3935"/>
                </a:solidFill>
                <a:latin typeface="Calibri"/>
              </a:rPr>
              <a:t> </a:t>
            </a:r>
            <a:r>
              <a:rPr lang="en-US" sz="1500" dirty="0" err="1">
                <a:solidFill>
                  <a:srgbClr val="3D3935"/>
                </a:solidFill>
                <a:latin typeface="Calibri"/>
              </a:rPr>
              <a:t>erat</a:t>
            </a:r>
            <a:r>
              <a:rPr lang="en-US" sz="1500" dirty="0">
                <a:solidFill>
                  <a:srgbClr val="3D3935"/>
                </a:solidFill>
                <a:latin typeface="Calibri"/>
              </a:rPr>
              <a:t> et, </a:t>
            </a:r>
            <a:r>
              <a:rPr lang="en-US" sz="1500" dirty="0" err="1">
                <a:solidFill>
                  <a:srgbClr val="3D3935"/>
                </a:solidFill>
                <a:latin typeface="Calibri"/>
              </a:rPr>
              <a:t>accumsan</a:t>
            </a:r>
            <a:r>
              <a:rPr lang="en-US" sz="1500" dirty="0">
                <a:solidFill>
                  <a:srgbClr val="3D3935"/>
                </a:solidFill>
                <a:latin typeface="Calibri"/>
              </a:rPr>
              <a:t> </a:t>
            </a:r>
            <a:r>
              <a:rPr lang="en-US" sz="1500" dirty="0" err="1">
                <a:solidFill>
                  <a:srgbClr val="3D3935"/>
                </a:solidFill>
                <a:latin typeface="Calibri"/>
              </a:rPr>
              <a:t>neque</a:t>
            </a:r>
            <a:r>
              <a:rPr lang="en-US" sz="1500" dirty="0">
                <a:solidFill>
                  <a:srgbClr val="3D3935"/>
                </a:solidFill>
                <a:latin typeface="Calibri"/>
              </a:rPr>
              <a:t>. </a:t>
            </a:r>
            <a:r>
              <a:rPr lang="en-US" sz="1500" dirty="0" err="1">
                <a:solidFill>
                  <a:srgbClr val="3D3935"/>
                </a:solidFill>
                <a:latin typeface="Calibri"/>
              </a:rPr>
              <a:t>Nulla</a:t>
            </a:r>
            <a:r>
              <a:rPr lang="en-US" sz="1500" dirty="0">
                <a:solidFill>
                  <a:srgbClr val="3D3935"/>
                </a:solidFill>
                <a:latin typeface="Calibri"/>
              </a:rPr>
              <a:t> </a:t>
            </a:r>
            <a:r>
              <a:rPr lang="en-US" sz="1500" dirty="0" err="1">
                <a:solidFill>
                  <a:srgbClr val="3D3935"/>
                </a:solidFill>
                <a:latin typeface="Calibri"/>
              </a:rPr>
              <a:t>lacinia</a:t>
            </a:r>
            <a:r>
              <a:rPr lang="en-US" sz="1500" dirty="0">
                <a:solidFill>
                  <a:srgbClr val="3D3935"/>
                </a:solidFill>
                <a:latin typeface="Calibri"/>
              </a:rPr>
              <a:t> </a:t>
            </a:r>
            <a:r>
              <a:rPr lang="en-US" sz="1500" dirty="0" err="1">
                <a:solidFill>
                  <a:srgbClr val="3D3935"/>
                </a:solidFill>
                <a:latin typeface="Calibri"/>
              </a:rPr>
              <a:t>purus</a:t>
            </a:r>
            <a:r>
              <a:rPr lang="en-US" sz="1500" dirty="0">
                <a:solidFill>
                  <a:srgbClr val="3D3935"/>
                </a:solidFill>
                <a:latin typeface="Calibri"/>
              </a:rPr>
              <a:t> a </a:t>
            </a:r>
            <a:r>
              <a:rPr lang="en-US" sz="1500" dirty="0" err="1">
                <a:solidFill>
                  <a:srgbClr val="3D3935"/>
                </a:solidFill>
                <a:latin typeface="Calibri"/>
              </a:rPr>
              <a:t>lorem</a:t>
            </a:r>
            <a:r>
              <a:rPr lang="en-US" sz="1500" dirty="0">
                <a:solidFill>
                  <a:srgbClr val="3D3935"/>
                </a:solidFill>
                <a:latin typeface="Calibri"/>
              </a:rPr>
              <a:t> </a:t>
            </a:r>
            <a:r>
              <a:rPr lang="en-US" sz="1500" dirty="0" err="1">
                <a:solidFill>
                  <a:srgbClr val="3D3935"/>
                </a:solidFill>
                <a:latin typeface="Calibri"/>
              </a:rPr>
              <a:t>tincidunt</a:t>
            </a:r>
            <a:r>
              <a:rPr lang="en-US" sz="1500" dirty="0">
                <a:solidFill>
                  <a:srgbClr val="3D3935"/>
                </a:solidFill>
                <a:latin typeface="Calibri"/>
              </a:rPr>
              <a:t> </a:t>
            </a:r>
            <a:r>
              <a:rPr lang="en-US" sz="1500" dirty="0" err="1">
                <a:solidFill>
                  <a:srgbClr val="3D3935"/>
                </a:solidFill>
                <a:latin typeface="Calibri"/>
              </a:rPr>
              <a:t>consequat</a:t>
            </a:r>
            <a:r>
              <a:rPr lang="en-US" sz="1500" dirty="0">
                <a:solidFill>
                  <a:srgbClr val="3D3935"/>
                </a:solidFill>
                <a:latin typeface="Calibri"/>
              </a:rPr>
              <a:t>. </a:t>
            </a:r>
            <a:r>
              <a:rPr lang="en-US" sz="1500" dirty="0" err="1">
                <a:solidFill>
                  <a:srgbClr val="3D3935"/>
                </a:solidFill>
                <a:latin typeface="Calibri"/>
              </a:rPr>
              <a:t>Sed</a:t>
            </a:r>
            <a:r>
              <a:rPr lang="en-US" sz="1500" dirty="0">
                <a:solidFill>
                  <a:srgbClr val="3D3935"/>
                </a:solidFill>
                <a:latin typeface="Calibri"/>
              </a:rPr>
              <a:t> </a:t>
            </a:r>
            <a:r>
              <a:rPr lang="en-US" sz="1500" dirty="0" err="1">
                <a:solidFill>
                  <a:srgbClr val="3D3935"/>
                </a:solidFill>
                <a:latin typeface="Calibri"/>
              </a:rPr>
              <a:t>posuere</a:t>
            </a:r>
            <a:r>
              <a:rPr lang="en-US" sz="1500" dirty="0">
                <a:solidFill>
                  <a:srgbClr val="3D3935"/>
                </a:solidFill>
                <a:latin typeface="Calibri"/>
              </a:rPr>
              <a:t> </a:t>
            </a:r>
            <a:r>
              <a:rPr lang="en-US" sz="1500" dirty="0" err="1">
                <a:solidFill>
                  <a:srgbClr val="3D3935"/>
                </a:solidFill>
                <a:latin typeface="Calibri"/>
              </a:rPr>
              <a:t>cursus</a:t>
            </a:r>
            <a:r>
              <a:rPr lang="en-US" sz="1500" dirty="0">
                <a:solidFill>
                  <a:srgbClr val="3D3935"/>
                </a:solidFill>
                <a:latin typeface="Calibri"/>
              </a:rPr>
              <a:t> ligula in </a:t>
            </a:r>
            <a:r>
              <a:rPr lang="en-US" sz="1500" dirty="0" err="1">
                <a:solidFill>
                  <a:srgbClr val="3D3935"/>
                </a:solidFill>
                <a:latin typeface="Calibri"/>
              </a:rPr>
              <a:t>porta</a:t>
            </a:r>
            <a:r>
              <a:rPr lang="en-US" sz="1500" dirty="0">
                <a:solidFill>
                  <a:srgbClr val="3D3935"/>
                </a:solidFill>
                <a:latin typeface="Calibri"/>
              </a:rPr>
              <a:t>. </a:t>
            </a:r>
            <a:r>
              <a:rPr lang="en-US" sz="1500" dirty="0" err="1">
                <a:solidFill>
                  <a:srgbClr val="3D3935"/>
                </a:solidFill>
                <a:latin typeface="Calibri"/>
              </a:rPr>
              <a:t>Ut</a:t>
            </a:r>
            <a:r>
              <a:rPr lang="en-US" sz="1500" dirty="0">
                <a:solidFill>
                  <a:srgbClr val="3D3935"/>
                </a:solidFill>
                <a:latin typeface="Calibri"/>
              </a:rPr>
              <a:t> </a:t>
            </a:r>
            <a:r>
              <a:rPr lang="en-US" sz="1500" dirty="0" err="1">
                <a:solidFill>
                  <a:srgbClr val="3D3935"/>
                </a:solidFill>
                <a:latin typeface="Calibri"/>
              </a:rPr>
              <a:t>quis</a:t>
            </a:r>
            <a:r>
              <a:rPr lang="en-US" sz="1500" dirty="0">
                <a:solidFill>
                  <a:srgbClr val="3D3935"/>
                </a:solidFill>
                <a:latin typeface="Calibri"/>
              </a:rPr>
              <a:t> ex </a:t>
            </a:r>
            <a:r>
              <a:rPr lang="en-US" sz="1500" dirty="0" err="1">
                <a:solidFill>
                  <a:srgbClr val="3D3935"/>
                </a:solidFill>
                <a:latin typeface="Calibri"/>
              </a:rPr>
              <a:t>eget</a:t>
            </a:r>
            <a:r>
              <a:rPr lang="en-US" sz="1500" dirty="0">
                <a:solidFill>
                  <a:srgbClr val="3D3935"/>
                </a:solidFill>
                <a:latin typeface="Calibri"/>
              </a:rPr>
              <a:t> ligula </a:t>
            </a:r>
            <a:r>
              <a:rPr lang="en-US" sz="1500" dirty="0" err="1">
                <a:solidFill>
                  <a:srgbClr val="3D3935"/>
                </a:solidFill>
                <a:latin typeface="Calibri"/>
              </a:rPr>
              <a:t>ultricies</a:t>
            </a:r>
            <a:r>
              <a:rPr lang="en-US" sz="1500" dirty="0">
                <a:solidFill>
                  <a:srgbClr val="3D3935"/>
                </a:solidFill>
                <a:latin typeface="Calibri"/>
              </a:rPr>
              <a:t> </a:t>
            </a:r>
            <a:r>
              <a:rPr lang="en-US" sz="1500" dirty="0" err="1">
                <a:solidFill>
                  <a:srgbClr val="3D3935"/>
                </a:solidFill>
                <a:latin typeface="Calibri"/>
              </a:rPr>
              <a:t>pulvinar</a:t>
            </a:r>
            <a:r>
              <a:rPr lang="en-US" sz="1500" dirty="0">
                <a:solidFill>
                  <a:srgbClr val="3D3935"/>
                </a:solidFill>
                <a:latin typeface="Calibri"/>
              </a:rPr>
              <a:t> </a:t>
            </a:r>
            <a:r>
              <a:rPr lang="en-US" sz="1500" dirty="0" err="1">
                <a:solidFill>
                  <a:srgbClr val="3D3935"/>
                </a:solidFill>
                <a:latin typeface="Calibri"/>
              </a:rPr>
              <a:t>eget</a:t>
            </a:r>
            <a:r>
              <a:rPr lang="en-US" sz="1500" dirty="0">
                <a:solidFill>
                  <a:srgbClr val="3D3935"/>
                </a:solidFill>
                <a:latin typeface="Calibri"/>
              </a:rPr>
              <a:t> </a:t>
            </a:r>
            <a:r>
              <a:rPr lang="en-US" sz="1500" dirty="0" err="1">
                <a:solidFill>
                  <a:srgbClr val="3D3935"/>
                </a:solidFill>
                <a:latin typeface="Calibri"/>
              </a:rPr>
              <a:t>mollis</a:t>
            </a:r>
            <a:r>
              <a:rPr lang="en-US" sz="1500" dirty="0">
                <a:solidFill>
                  <a:srgbClr val="3D3935"/>
                </a:solidFill>
                <a:latin typeface="Calibri"/>
              </a:rPr>
              <a:t> </a:t>
            </a:r>
            <a:r>
              <a:rPr lang="en-US" sz="1500" dirty="0" err="1">
                <a:solidFill>
                  <a:srgbClr val="3D3935"/>
                </a:solidFill>
                <a:latin typeface="Calibri"/>
              </a:rPr>
              <a:t>tellus</a:t>
            </a:r>
            <a:r>
              <a:rPr lang="en-US" sz="1500" dirty="0">
                <a:solidFill>
                  <a:srgbClr val="3D3935"/>
                </a:solidFill>
                <a:latin typeface="Calibri"/>
              </a:rPr>
              <a:t>. </a:t>
            </a:r>
            <a:endParaRPr lang="en-US" dirty="0"/>
          </a:p>
        </p:txBody>
      </p:sp>
      <p:sp>
        <p:nvSpPr>
          <p:cNvPr id="18" name="Picture Placeholder 8"/>
          <p:cNvSpPr>
            <a:spLocks noGrp="1"/>
          </p:cNvSpPr>
          <p:nvPr>
            <p:ph type="pic" sz="quarter" idx="13"/>
          </p:nvPr>
        </p:nvSpPr>
        <p:spPr>
          <a:xfrm>
            <a:off x="4008123" y="-764259"/>
            <a:ext cx="6724886" cy="6728562"/>
          </a:xfrm>
          <a:prstGeom prst="ellipse">
            <a:avLst/>
          </a:prstGeom>
        </p:spPr>
        <p:txBody>
          <a:bodyPr vert="horz"/>
          <a:lstStyle/>
          <a:p>
            <a:r>
              <a:rPr lang="en-US"/>
              <a:t>Click icon to add picture</a:t>
            </a:r>
          </a:p>
        </p:txBody>
      </p:sp>
    </p:spTree>
    <p:extLst>
      <p:ext uri="{BB962C8B-B14F-4D97-AF65-F5344CB8AC3E}">
        <p14:creationId xmlns:p14="http://schemas.microsoft.com/office/powerpoint/2010/main" val="1236700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2" name="Rectangle 11"/>
          <p:cNvSpPr/>
          <p:nvPr userDrawn="1"/>
        </p:nvSpPr>
        <p:spPr>
          <a:xfrm>
            <a:off x="0" y="0"/>
            <a:ext cx="9144000" cy="5143500"/>
          </a:xfrm>
          <a:prstGeom prst="rect">
            <a:avLst/>
          </a:prstGeom>
          <a:solidFill>
            <a:srgbClr val="0020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6260" y="4415553"/>
            <a:ext cx="699026" cy="486547"/>
          </a:xfrm>
          <a:prstGeom prst="rect">
            <a:avLst/>
          </a:prstGeom>
        </p:spPr>
      </p:pic>
      <p:pic>
        <p:nvPicPr>
          <p:cNvPr id="15" name="Picture 14"/>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rot="10800000">
            <a:off x="-114076" y="71321"/>
            <a:ext cx="1579929" cy="1131085"/>
          </a:xfrm>
          <a:prstGeom prst="rect">
            <a:avLst/>
          </a:prstGeom>
        </p:spPr>
      </p:pic>
      <p:sp>
        <p:nvSpPr>
          <p:cNvPr id="7" name="Text Placeholder 2"/>
          <p:cNvSpPr>
            <a:spLocks noGrp="1"/>
          </p:cNvSpPr>
          <p:nvPr>
            <p:ph type="body" sz="quarter" idx="10" hasCustomPrompt="1"/>
          </p:nvPr>
        </p:nvSpPr>
        <p:spPr>
          <a:xfrm>
            <a:off x="1465855" y="71321"/>
            <a:ext cx="6977105" cy="1131087"/>
          </a:xfrm>
          <a:prstGeom prst="rect">
            <a:avLst/>
          </a:prstGeom>
        </p:spPr>
        <p:txBody>
          <a:bodyPr vert="horz" lIns="0" tIns="0" rIns="0" bIns="0" anchor="ctr" anchorCtr="0"/>
          <a:lstStyle>
            <a:lvl1pPr marL="0" indent="0">
              <a:spcBef>
                <a:spcPts val="0"/>
              </a:spcBef>
              <a:spcAft>
                <a:spcPts val="600"/>
              </a:spcAft>
              <a:buNone/>
              <a:defRPr sz="3600" b="0" i="0">
                <a:solidFill>
                  <a:schemeClr val="bg1"/>
                </a:solidFill>
                <a:latin typeface="Calibri Light"/>
                <a:cs typeface="Calibri Light"/>
              </a:defRPr>
            </a:lvl1pPr>
          </a:lstStyle>
          <a:p>
            <a:pPr lvl="0"/>
            <a:r>
              <a:rPr lang="en-US" dirty="0"/>
              <a:t>Page Header</a:t>
            </a:r>
          </a:p>
        </p:txBody>
      </p:sp>
      <p:sp>
        <p:nvSpPr>
          <p:cNvPr id="10" name="Text Placeholder 5"/>
          <p:cNvSpPr>
            <a:spLocks noGrp="1"/>
          </p:cNvSpPr>
          <p:nvPr>
            <p:ph type="body" sz="quarter" idx="11" hasCustomPrompt="1"/>
          </p:nvPr>
        </p:nvSpPr>
        <p:spPr>
          <a:xfrm>
            <a:off x="1465855" y="1404346"/>
            <a:ext cx="6337025" cy="3157493"/>
          </a:xfrm>
          <a:prstGeom prst="rect">
            <a:avLst/>
          </a:prstGeom>
        </p:spPr>
        <p:txBody>
          <a:bodyPr vert="horz" lIns="0" tIns="0" rIns="0" bIns="0"/>
          <a:lstStyle>
            <a:lvl1pPr marL="0" indent="0">
              <a:lnSpc>
                <a:spcPts val="2100"/>
              </a:lnSpc>
              <a:spcBef>
                <a:spcPts val="0"/>
              </a:spcBef>
              <a:spcAft>
                <a:spcPts val="600"/>
              </a:spcAft>
              <a:buNone/>
              <a:defRPr lang="en-US" sz="1500" smtClean="0">
                <a:solidFill>
                  <a:srgbClr val="FFFFFF"/>
                </a:solidFill>
              </a:defRPr>
            </a:lvl1pPr>
            <a:lvl2pPr marL="742950" indent="-285750">
              <a:buFont typeface="Arial"/>
              <a:buChar char="•"/>
              <a:defRPr sz="1500">
                <a:solidFill>
                  <a:srgbClr val="FFFFFF"/>
                </a:solidFill>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Vestibulum</a:t>
            </a:r>
            <a:r>
              <a:rPr lang="en-US" dirty="0"/>
              <a:t> ac ante </a:t>
            </a:r>
            <a:r>
              <a:rPr lang="en-US" dirty="0" err="1"/>
              <a:t>feugiat</a:t>
            </a:r>
            <a:r>
              <a:rPr lang="en-US" dirty="0"/>
              <a:t>, </a:t>
            </a:r>
            <a:r>
              <a:rPr lang="en-US" dirty="0" err="1"/>
              <a:t>maximus</a:t>
            </a:r>
            <a:r>
              <a:rPr lang="en-US" dirty="0"/>
              <a:t> </a:t>
            </a:r>
            <a:r>
              <a:rPr lang="en-US" dirty="0" err="1"/>
              <a:t>erat</a:t>
            </a:r>
            <a:r>
              <a:rPr lang="en-US" dirty="0"/>
              <a:t> et, </a:t>
            </a:r>
            <a:r>
              <a:rPr lang="en-US" dirty="0" err="1"/>
              <a:t>accumsan</a:t>
            </a:r>
            <a:r>
              <a:rPr lang="en-US" dirty="0"/>
              <a:t> </a:t>
            </a:r>
            <a:r>
              <a:rPr lang="en-US" dirty="0" err="1"/>
              <a:t>neque</a:t>
            </a:r>
            <a:r>
              <a:rPr lang="en-US" dirty="0"/>
              <a:t>. </a:t>
            </a:r>
            <a:r>
              <a:rPr lang="en-US" dirty="0" err="1"/>
              <a:t>Nulla</a:t>
            </a:r>
            <a:r>
              <a:rPr lang="en-US" dirty="0"/>
              <a:t> </a:t>
            </a:r>
            <a:r>
              <a:rPr lang="en-US" dirty="0" err="1"/>
              <a:t>lacinia</a:t>
            </a:r>
            <a:r>
              <a:rPr lang="en-US" dirty="0"/>
              <a:t> </a:t>
            </a:r>
            <a:r>
              <a:rPr lang="en-US" dirty="0" err="1"/>
              <a:t>purus</a:t>
            </a:r>
            <a:r>
              <a:rPr lang="en-US" dirty="0"/>
              <a:t> a </a:t>
            </a:r>
            <a:r>
              <a:rPr lang="en-US" dirty="0" err="1"/>
              <a:t>lorem</a:t>
            </a:r>
            <a:r>
              <a:rPr lang="en-US" dirty="0"/>
              <a:t> </a:t>
            </a:r>
            <a:r>
              <a:rPr lang="en-US" dirty="0" err="1"/>
              <a:t>tincidunt</a:t>
            </a:r>
            <a:r>
              <a:rPr lang="en-US" dirty="0"/>
              <a:t> </a:t>
            </a:r>
            <a:r>
              <a:rPr lang="en-US" dirty="0" err="1"/>
              <a:t>consequat</a:t>
            </a:r>
            <a:r>
              <a:rPr lang="en-US" dirty="0"/>
              <a:t>. </a:t>
            </a:r>
            <a:r>
              <a:rPr lang="en-US" dirty="0" err="1"/>
              <a:t>Sed</a:t>
            </a:r>
            <a:r>
              <a:rPr lang="en-US" dirty="0"/>
              <a:t> </a:t>
            </a:r>
            <a:r>
              <a:rPr lang="en-US" dirty="0" err="1"/>
              <a:t>posuere</a:t>
            </a:r>
            <a:r>
              <a:rPr lang="en-US" dirty="0"/>
              <a:t> </a:t>
            </a:r>
            <a:r>
              <a:rPr lang="en-US" dirty="0" err="1"/>
              <a:t>cursus</a:t>
            </a:r>
            <a:r>
              <a:rPr lang="en-US" dirty="0"/>
              <a:t> ligula in </a:t>
            </a:r>
            <a:r>
              <a:rPr lang="en-US" dirty="0" err="1"/>
              <a:t>porta</a:t>
            </a:r>
            <a:r>
              <a:rPr lang="en-US" dirty="0"/>
              <a:t>. </a:t>
            </a:r>
            <a:r>
              <a:rPr lang="en-US" dirty="0" err="1"/>
              <a:t>Ut</a:t>
            </a:r>
            <a:r>
              <a:rPr lang="en-US" dirty="0"/>
              <a:t> </a:t>
            </a:r>
            <a:r>
              <a:rPr lang="en-US" dirty="0" err="1"/>
              <a:t>quis</a:t>
            </a:r>
            <a:r>
              <a:rPr lang="en-US" dirty="0"/>
              <a:t> ex </a:t>
            </a:r>
            <a:r>
              <a:rPr lang="en-US" dirty="0" err="1"/>
              <a:t>eget</a:t>
            </a:r>
            <a:r>
              <a:rPr lang="en-US" dirty="0"/>
              <a:t> ligula </a:t>
            </a:r>
            <a:r>
              <a:rPr lang="en-US" dirty="0" err="1"/>
              <a:t>ultricies</a:t>
            </a:r>
            <a:r>
              <a:rPr lang="en-US" dirty="0"/>
              <a:t> </a:t>
            </a:r>
            <a:r>
              <a:rPr lang="en-US" dirty="0" err="1"/>
              <a:t>pulvinar</a:t>
            </a:r>
            <a:r>
              <a:rPr lang="en-US" dirty="0"/>
              <a:t> </a:t>
            </a:r>
            <a:r>
              <a:rPr lang="en-US" dirty="0" err="1"/>
              <a:t>eget</a:t>
            </a:r>
            <a:r>
              <a:rPr lang="en-US" dirty="0"/>
              <a:t> </a:t>
            </a:r>
            <a:r>
              <a:rPr lang="en-US" dirty="0" err="1"/>
              <a:t>mollis</a:t>
            </a:r>
            <a:r>
              <a:rPr lang="en-US" dirty="0"/>
              <a:t> </a:t>
            </a:r>
            <a:r>
              <a:rPr lang="en-US" dirty="0" err="1"/>
              <a:t>tellus</a:t>
            </a:r>
            <a:r>
              <a:rPr lang="en-US" dirty="0"/>
              <a:t>. </a:t>
            </a:r>
          </a:p>
          <a:p>
            <a:pPr lvl="1"/>
            <a:r>
              <a:rPr lang="en-US" dirty="0"/>
              <a:t>Bullet one</a:t>
            </a:r>
          </a:p>
          <a:p>
            <a:pPr lvl="1"/>
            <a:r>
              <a:rPr lang="en-US" dirty="0"/>
              <a:t>Bullet two</a:t>
            </a:r>
          </a:p>
        </p:txBody>
      </p:sp>
    </p:spTree>
    <p:extLst>
      <p:ext uri="{BB962C8B-B14F-4D97-AF65-F5344CB8AC3E}">
        <p14:creationId xmlns:p14="http://schemas.microsoft.com/office/powerpoint/2010/main" val="3391163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4220307"/>
            <a:ext cx="9144000" cy="923193"/>
          </a:xfrm>
          <a:prstGeom prst="rect">
            <a:avLst/>
          </a:prstGeom>
          <a:solidFill>
            <a:srgbClr val="0020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6260" y="4415553"/>
            <a:ext cx="699026" cy="486547"/>
          </a:xfrm>
          <a:prstGeom prst="rect">
            <a:avLst/>
          </a:prstGeom>
        </p:spPr>
      </p:pic>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180382" y="4266534"/>
            <a:ext cx="2952768" cy="826430"/>
          </a:xfrm>
          <a:prstGeom prst="rect">
            <a:avLst/>
          </a:prstGeom>
        </p:spPr>
      </p:pic>
      <p:sp>
        <p:nvSpPr>
          <p:cNvPr id="12" name="Text Placeholder 2"/>
          <p:cNvSpPr>
            <a:spLocks noGrp="1"/>
          </p:cNvSpPr>
          <p:nvPr>
            <p:ph type="body" sz="quarter" idx="10" hasCustomPrompt="1"/>
          </p:nvPr>
        </p:nvSpPr>
        <p:spPr>
          <a:xfrm>
            <a:off x="1465855" y="71321"/>
            <a:ext cx="6977105" cy="1131087"/>
          </a:xfrm>
          <a:prstGeom prst="rect">
            <a:avLst/>
          </a:prstGeom>
        </p:spPr>
        <p:txBody>
          <a:bodyPr vert="horz" lIns="0" tIns="0" rIns="0" bIns="0" anchor="ctr" anchorCtr="0"/>
          <a:lstStyle>
            <a:lvl1pPr marL="0" indent="0">
              <a:lnSpc>
                <a:spcPts val="3600"/>
              </a:lnSpc>
              <a:spcBef>
                <a:spcPts val="0"/>
              </a:spcBef>
              <a:spcAft>
                <a:spcPts val="600"/>
              </a:spcAft>
              <a:buNone/>
              <a:defRPr sz="3600" b="0" i="0">
                <a:solidFill>
                  <a:schemeClr val="accent3"/>
                </a:solidFill>
                <a:latin typeface="Calibri Light"/>
                <a:cs typeface="Calibri Light"/>
              </a:defRPr>
            </a:lvl1pPr>
          </a:lstStyle>
          <a:p>
            <a:pPr lvl="0"/>
            <a:r>
              <a:rPr lang="en-US" dirty="0"/>
              <a:t>This slide is for the end </a:t>
            </a:r>
            <a:br>
              <a:rPr lang="en-US" dirty="0"/>
            </a:br>
            <a:r>
              <a:rPr lang="en-US" dirty="0"/>
              <a:t>of a presentation</a:t>
            </a:r>
          </a:p>
        </p:txBody>
      </p:sp>
      <p:sp>
        <p:nvSpPr>
          <p:cNvPr id="13" name="Text Placeholder 5"/>
          <p:cNvSpPr>
            <a:spLocks noGrp="1"/>
          </p:cNvSpPr>
          <p:nvPr>
            <p:ph type="body" sz="quarter" idx="11" hasCustomPrompt="1"/>
          </p:nvPr>
        </p:nvSpPr>
        <p:spPr>
          <a:xfrm>
            <a:off x="1465855" y="1404347"/>
            <a:ext cx="6337025" cy="1196614"/>
          </a:xfrm>
          <a:prstGeom prst="rect">
            <a:avLst/>
          </a:prstGeom>
        </p:spPr>
        <p:txBody>
          <a:bodyPr vert="horz" lIns="0" tIns="0" rIns="0" bIns="0"/>
          <a:lstStyle>
            <a:lvl1pPr marL="0" indent="0">
              <a:lnSpc>
                <a:spcPts val="2100"/>
              </a:lnSpc>
              <a:spcBef>
                <a:spcPts val="0"/>
              </a:spcBef>
              <a:spcAft>
                <a:spcPts val="600"/>
              </a:spcAft>
              <a:buNone/>
              <a:defRPr lang="en-US" sz="1500" smtClean="0"/>
            </a:lvl1pPr>
            <a:lvl2pPr marL="457200" indent="0">
              <a:buNone/>
              <a:defRPr sz="1500">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sz="1500" dirty="0" err="1">
                <a:solidFill>
                  <a:srgbClr val="3D3935"/>
                </a:solidFill>
                <a:latin typeface="Calibri"/>
              </a:rPr>
              <a:t>consectetur</a:t>
            </a:r>
            <a:r>
              <a:rPr lang="en-US" sz="1500" dirty="0">
                <a:solidFill>
                  <a:srgbClr val="3D3935"/>
                </a:solidFill>
                <a:latin typeface="Calibri"/>
              </a:rPr>
              <a:t> </a:t>
            </a:r>
            <a:r>
              <a:rPr lang="en-US" sz="1500" dirty="0" err="1">
                <a:solidFill>
                  <a:srgbClr val="3D3935"/>
                </a:solidFill>
                <a:latin typeface="Calibri"/>
              </a:rPr>
              <a:t>adipiscing</a:t>
            </a:r>
            <a:r>
              <a:rPr lang="en-US" sz="1500" dirty="0">
                <a:solidFill>
                  <a:srgbClr val="3D3935"/>
                </a:solidFill>
                <a:latin typeface="Calibri"/>
              </a:rPr>
              <a:t> </a:t>
            </a:r>
            <a:r>
              <a:rPr lang="en-US" sz="1500" dirty="0" err="1">
                <a:solidFill>
                  <a:srgbClr val="3D3935"/>
                </a:solidFill>
                <a:latin typeface="Calibri"/>
              </a:rPr>
              <a:t>elit</a:t>
            </a:r>
            <a:r>
              <a:rPr lang="en-US" sz="1500" dirty="0">
                <a:solidFill>
                  <a:srgbClr val="3D3935"/>
                </a:solidFill>
                <a:latin typeface="Calibri"/>
              </a:rPr>
              <a:t>. </a:t>
            </a:r>
            <a:r>
              <a:rPr lang="en-US" sz="1500" dirty="0" err="1">
                <a:solidFill>
                  <a:srgbClr val="3D3935"/>
                </a:solidFill>
                <a:latin typeface="Calibri"/>
              </a:rPr>
              <a:t>Vestibulum</a:t>
            </a:r>
            <a:r>
              <a:rPr lang="en-US" sz="1500" dirty="0">
                <a:solidFill>
                  <a:srgbClr val="3D3935"/>
                </a:solidFill>
                <a:latin typeface="Calibri"/>
              </a:rPr>
              <a:t> ac ante </a:t>
            </a:r>
            <a:r>
              <a:rPr lang="en-US" sz="1500" dirty="0" err="1">
                <a:solidFill>
                  <a:srgbClr val="3D3935"/>
                </a:solidFill>
                <a:latin typeface="Calibri"/>
              </a:rPr>
              <a:t>feugiat</a:t>
            </a:r>
            <a:r>
              <a:rPr lang="en-US" sz="1500" dirty="0">
                <a:solidFill>
                  <a:srgbClr val="3D3935"/>
                </a:solidFill>
                <a:latin typeface="Calibri"/>
              </a:rPr>
              <a:t>, </a:t>
            </a:r>
            <a:r>
              <a:rPr lang="en-US" sz="1500" dirty="0" err="1">
                <a:solidFill>
                  <a:srgbClr val="3D3935"/>
                </a:solidFill>
                <a:latin typeface="Calibri"/>
              </a:rPr>
              <a:t>maximus</a:t>
            </a:r>
            <a:r>
              <a:rPr lang="en-US" sz="1500" dirty="0">
                <a:solidFill>
                  <a:srgbClr val="3D3935"/>
                </a:solidFill>
                <a:latin typeface="Calibri"/>
              </a:rPr>
              <a:t> </a:t>
            </a:r>
            <a:r>
              <a:rPr lang="en-US" sz="1500" dirty="0" err="1">
                <a:solidFill>
                  <a:srgbClr val="3D3935"/>
                </a:solidFill>
                <a:latin typeface="Calibri"/>
              </a:rPr>
              <a:t>erat</a:t>
            </a:r>
            <a:r>
              <a:rPr lang="en-US" sz="1500" dirty="0">
                <a:solidFill>
                  <a:srgbClr val="3D3935"/>
                </a:solidFill>
                <a:latin typeface="Calibri"/>
              </a:rPr>
              <a:t> et, </a:t>
            </a:r>
            <a:r>
              <a:rPr lang="en-US" sz="1500" dirty="0" err="1">
                <a:solidFill>
                  <a:srgbClr val="3D3935"/>
                </a:solidFill>
                <a:latin typeface="Calibri"/>
              </a:rPr>
              <a:t>accumsan</a:t>
            </a:r>
            <a:r>
              <a:rPr lang="en-US" sz="1500" dirty="0">
                <a:solidFill>
                  <a:srgbClr val="3D3935"/>
                </a:solidFill>
                <a:latin typeface="Calibri"/>
              </a:rPr>
              <a:t> </a:t>
            </a:r>
            <a:r>
              <a:rPr lang="en-US" sz="1500" dirty="0" err="1">
                <a:solidFill>
                  <a:srgbClr val="3D3935"/>
                </a:solidFill>
                <a:latin typeface="Calibri"/>
              </a:rPr>
              <a:t>neque</a:t>
            </a:r>
            <a:r>
              <a:rPr lang="en-US" sz="1500" dirty="0">
                <a:solidFill>
                  <a:srgbClr val="3D3935"/>
                </a:solidFill>
                <a:latin typeface="Calibri"/>
              </a:rPr>
              <a:t>. </a:t>
            </a:r>
            <a:r>
              <a:rPr lang="en-US" sz="1500" dirty="0" err="1">
                <a:solidFill>
                  <a:srgbClr val="3D3935"/>
                </a:solidFill>
                <a:latin typeface="Calibri"/>
              </a:rPr>
              <a:t>Nulla</a:t>
            </a:r>
            <a:r>
              <a:rPr lang="en-US" sz="1500" dirty="0">
                <a:solidFill>
                  <a:srgbClr val="3D3935"/>
                </a:solidFill>
                <a:latin typeface="Calibri"/>
              </a:rPr>
              <a:t> </a:t>
            </a:r>
            <a:r>
              <a:rPr lang="en-US" sz="1500" dirty="0" err="1">
                <a:solidFill>
                  <a:srgbClr val="3D3935"/>
                </a:solidFill>
                <a:latin typeface="Calibri"/>
              </a:rPr>
              <a:t>lacinia</a:t>
            </a:r>
            <a:r>
              <a:rPr lang="en-US" sz="1500" dirty="0">
                <a:solidFill>
                  <a:srgbClr val="3D3935"/>
                </a:solidFill>
                <a:latin typeface="Calibri"/>
              </a:rPr>
              <a:t> </a:t>
            </a:r>
            <a:r>
              <a:rPr lang="en-US" sz="1500" dirty="0" err="1">
                <a:solidFill>
                  <a:srgbClr val="3D3935"/>
                </a:solidFill>
                <a:latin typeface="Calibri"/>
              </a:rPr>
              <a:t>purus</a:t>
            </a:r>
            <a:r>
              <a:rPr lang="en-US" sz="1500" dirty="0">
                <a:solidFill>
                  <a:srgbClr val="3D3935"/>
                </a:solidFill>
                <a:latin typeface="Calibri"/>
              </a:rPr>
              <a:t> a </a:t>
            </a:r>
            <a:r>
              <a:rPr lang="en-US" sz="1500" dirty="0" err="1">
                <a:solidFill>
                  <a:srgbClr val="3D3935"/>
                </a:solidFill>
                <a:latin typeface="Calibri"/>
              </a:rPr>
              <a:t>lorem</a:t>
            </a:r>
            <a:r>
              <a:rPr lang="en-US" sz="1500" dirty="0">
                <a:solidFill>
                  <a:srgbClr val="3D3935"/>
                </a:solidFill>
                <a:latin typeface="Calibri"/>
              </a:rPr>
              <a:t> </a:t>
            </a:r>
            <a:r>
              <a:rPr lang="en-US" sz="1500" dirty="0" err="1">
                <a:solidFill>
                  <a:srgbClr val="3D3935"/>
                </a:solidFill>
                <a:latin typeface="Calibri"/>
              </a:rPr>
              <a:t>tincidunt</a:t>
            </a:r>
            <a:r>
              <a:rPr lang="en-US" sz="1500" dirty="0">
                <a:solidFill>
                  <a:srgbClr val="3D3935"/>
                </a:solidFill>
                <a:latin typeface="Calibri"/>
              </a:rPr>
              <a:t> </a:t>
            </a:r>
            <a:r>
              <a:rPr lang="en-US" sz="1500" dirty="0" err="1">
                <a:solidFill>
                  <a:srgbClr val="3D3935"/>
                </a:solidFill>
                <a:latin typeface="Calibri"/>
              </a:rPr>
              <a:t>consequat</a:t>
            </a:r>
            <a:r>
              <a:rPr lang="en-US" sz="1500" dirty="0">
                <a:solidFill>
                  <a:srgbClr val="3D3935"/>
                </a:solidFill>
                <a:latin typeface="Calibri"/>
              </a:rPr>
              <a:t>. </a:t>
            </a:r>
            <a:r>
              <a:rPr lang="en-US" sz="1500" dirty="0" err="1">
                <a:solidFill>
                  <a:srgbClr val="3D3935"/>
                </a:solidFill>
                <a:latin typeface="Calibri"/>
              </a:rPr>
              <a:t>Sed</a:t>
            </a:r>
            <a:r>
              <a:rPr lang="en-US" sz="1500" dirty="0">
                <a:solidFill>
                  <a:srgbClr val="3D3935"/>
                </a:solidFill>
                <a:latin typeface="Calibri"/>
              </a:rPr>
              <a:t> </a:t>
            </a:r>
            <a:r>
              <a:rPr lang="en-US" sz="1500" dirty="0" err="1">
                <a:solidFill>
                  <a:srgbClr val="3D3935"/>
                </a:solidFill>
                <a:latin typeface="Calibri"/>
              </a:rPr>
              <a:t>posuere</a:t>
            </a:r>
            <a:r>
              <a:rPr lang="en-US" sz="1500" dirty="0">
                <a:solidFill>
                  <a:srgbClr val="3D3935"/>
                </a:solidFill>
                <a:latin typeface="Calibri"/>
              </a:rPr>
              <a:t> </a:t>
            </a:r>
            <a:r>
              <a:rPr lang="en-US" sz="1500" dirty="0" err="1">
                <a:solidFill>
                  <a:srgbClr val="3D3935"/>
                </a:solidFill>
                <a:latin typeface="Calibri"/>
              </a:rPr>
              <a:t>cursus</a:t>
            </a:r>
            <a:r>
              <a:rPr lang="en-US" sz="1500" dirty="0">
                <a:solidFill>
                  <a:srgbClr val="3D3935"/>
                </a:solidFill>
                <a:latin typeface="Calibri"/>
              </a:rPr>
              <a:t> ligula in </a:t>
            </a:r>
            <a:r>
              <a:rPr lang="en-US" sz="1500" dirty="0" err="1">
                <a:solidFill>
                  <a:srgbClr val="3D3935"/>
                </a:solidFill>
                <a:latin typeface="Calibri"/>
              </a:rPr>
              <a:t>porta</a:t>
            </a:r>
            <a:r>
              <a:rPr lang="en-US" sz="1500" dirty="0">
                <a:solidFill>
                  <a:srgbClr val="3D3935"/>
                </a:solidFill>
                <a:latin typeface="Calibri"/>
              </a:rPr>
              <a:t>. </a:t>
            </a:r>
            <a:r>
              <a:rPr lang="en-US" sz="1500" dirty="0" err="1">
                <a:solidFill>
                  <a:srgbClr val="3D3935"/>
                </a:solidFill>
                <a:latin typeface="Calibri"/>
              </a:rPr>
              <a:t>Ut</a:t>
            </a:r>
            <a:r>
              <a:rPr lang="en-US" sz="1500" dirty="0">
                <a:solidFill>
                  <a:srgbClr val="3D3935"/>
                </a:solidFill>
                <a:latin typeface="Calibri"/>
              </a:rPr>
              <a:t> </a:t>
            </a:r>
            <a:r>
              <a:rPr lang="en-US" sz="1500" dirty="0" err="1">
                <a:solidFill>
                  <a:srgbClr val="3D3935"/>
                </a:solidFill>
                <a:latin typeface="Calibri"/>
              </a:rPr>
              <a:t>quis</a:t>
            </a:r>
            <a:r>
              <a:rPr lang="en-US" sz="1500" dirty="0">
                <a:solidFill>
                  <a:srgbClr val="3D3935"/>
                </a:solidFill>
                <a:latin typeface="Calibri"/>
              </a:rPr>
              <a:t> ex </a:t>
            </a:r>
            <a:r>
              <a:rPr lang="en-US" sz="1500" dirty="0" err="1">
                <a:solidFill>
                  <a:srgbClr val="3D3935"/>
                </a:solidFill>
                <a:latin typeface="Calibri"/>
              </a:rPr>
              <a:t>eget</a:t>
            </a:r>
            <a:r>
              <a:rPr lang="en-US" sz="1500" dirty="0">
                <a:solidFill>
                  <a:srgbClr val="3D3935"/>
                </a:solidFill>
                <a:latin typeface="Calibri"/>
              </a:rPr>
              <a:t> ligula </a:t>
            </a:r>
            <a:r>
              <a:rPr lang="en-US" sz="1500" dirty="0" err="1">
                <a:solidFill>
                  <a:srgbClr val="3D3935"/>
                </a:solidFill>
                <a:latin typeface="Calibri"/>
              </a:rPr>
              <a:t>ultricies</a:t>
            </a:r>
            <a:r>
              <a:rPr lang="en-US" sz="1500" dirty="0">
                <a:solidFill>
                  <a:srgbClr val="3D3935"/>
                </a:solidFill>
                <a:latin typeface="Calibri"/>
              </a:rPr>
              <a:t> </a:t>
            </a:r>
            <a:r>
              <a:rPr lang="en-US" sz="1500" dirty="0" err="1">
                <a:solidFill>
                  <a:srgbClr val="3D3935"/>
                </a:solidFill>
                <a:latin typeface="Calibri"/>
              </a:rPr>
              <a:t>pulvinar</a:t>
            </a:r>
            <a:r>
              <a:rPr lang="en-US" sz="1500" dirty="0">
                <a:solidFill>
                  <a:srgbClr val="3D3935"/>
                </a:solidFill>
                <a:latin typeface="Calibri"/>
              </a:rPr>
              <a:t> </a:t>
            </a:r>
            <a:r>
              <a:rPr lang="en-US" sz="1500" dirty="0" err="1">
                <a:solidFill>
                  <a:srgbClr val="3D3935"/>
                </a:solidFill>
                <a:latin typeface="Calibri"/>
              </a:rPr>
              <a:t>eget</a:t>
            </a:r>
            <a:r>
              <a:rPr lang="en-US" sz="1500" dirty="0">
                <a:solidFill>
                  <a:srgbClr val="3D3935"/>
                </a:solidFill>
                <a:latin typeface="Calibri"/>
              </a:rPr>
              <a:t> </a:t>
            </a:r>
            <a:r>
              <a:rPr lang="en-US" sz="1500" dirty="0" err="1">
                <a:solidFill>
                  <a:srgbClr val="3D3935"/>
                </a:solidFill>
                <a:latin typeface="Calibri"/>
              </a:rPr>
              <a:t>mollis</a:t>
            </a:r>
            <a:r>
              <a:rPr lang="en-US" sz="1500" dirty="0">
                <a:solidFill>
                  <a:srgbClr val="3D3935"/>
                </a:solidFill>
                <a:latin typeface="Calibri"/>
              </a:rPr>
              <a:t> </a:t>
            </a:r>
            <a:r>
              <a:rPr lang="en-US" sz="1500" dirty="0" err="1">
                <a:solidFill>
                  <a:srgbClr val="3D3935"/>
                </a:solidFill>
                <a:latin typeface="Calibri"/>
              </a:rPr>
              <a:t>tellus</a:t>
            </a:r>
            <a:r>
              <a:rPr lang="en-US" sz="1500" dirty="0">
                <a:solidFill>
                  <a:srgbClr val="3D3935"/>
                </a:solidFill>
                <a:latin typeface="Calibri"/>
              </a:rPr>
              <a:t>. </a:t>
            </a:r>
            <a:endParaRPr lang="en-US" dirty="0"/>
          </a:p>
        </p:txBody>
      </p:sp>
      <p:sp>
        <p:nvSpPr>
          <p:cNvPr id="14" name="Text Placeholder 13"/>
          <p:cNvSpPr>
            <a:spLocks noGrp="1"/>
          </p:cNvSpPr>
          <p:nvPr>
            <p:ph type="body" sz="quarter" idx="12" hasCustomPrompt="1"/>
          </p:nvPr>
        </p:nvSpPr>
        <p:spPr>
          <a:xfrm>
            <a:off x="1465263" y="4229833"/>
            <a:ext cx="5715000" cy="867012"/>
          </a:xfrm>
          <a:prstGeom prst="rect">
            <a:avLst/>
          </a:prstGeom>
        </p:spPr>
        <p:txBody>
          <a:bodyPr vert="horz" lIns="0" tIns="0" rIns="0" bIns="0" anchor="ctr" anchorCtr="0"/>
          <a:lstStyle>
            <a:lvl1pPr marL="0" indent="0" algn="r">
              <a:spcBef>
                <a:spcPts val="0"/>
              </a:spcBef>
              <a:spcAft>
                <a:spcPts val="600"/>
              </a:spcAft>
              <a:buNone/>
              <a:defRPr b="0" i="1">
                <a:solidFill>
                  <a:srgbClr val="FFFFFF"/>
                </a:solidFill>
                <a:latin typeface="Calibri"/>
                <a:cs typeface="Calibri"/>
              </a:defRPr>
            </a:lvl1pPr>
          </a:lstStyle>
          <a:p>
            <a:pPr lvl="0"/>
            <a:r>
              <a:rPr lang="en-US" dirty="0"/>
              <a:t>We Build Communities</a:t>
            </a:r>
          </a:p>
        </p:txBody>
      </p:sp>
      <p:pic>
        <p:nvPicPr>
          <p:cNvPr id="9" name="Picture 8"/>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rot="10800000">
            <a:off x="-114075" y="71321"/>
            <a:ext cx="1579929" cy="1131086"/>
          </a:xfrm>
          <a:prstGeom prst="rect">
            <a:avLst/>
          </a:prstGeom>
        </p:spPr>
      </p:pic>
    </p:spTree>
    <p:extLst>
      <p:ext uri="{BB962C8B-B14F-4D97-AF65-F5344CB8AC3E}">
        <p14:creationId xmlns:p14="http://schemas.microsoft.com/office/powerpoint/2010/main" val="3179914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60866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10800000">
            <a:off x="-2728825" y="793567"/>
            <a:ext cx="8199915" cy="2327003"/>
          </a:xfrm>
          <a:prstGeom prst="rect">
            <a:avLst/>
          </a:prstGeom>
        </p:spPr>
      </p:pic>
      <p:pic>
        <p:nvPicPr>
          <p:cNvPr id="11" name="Picture 10"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919960" y="4191000"/>
            <a:ext cx="987617" cy="686054"/>
          </a:xfrm>
          <a:prstGeom prst="rect">
            <a:avLst/>
          </a:prstGeom>
        </p:spPr>
      </p:pic>
      <p:sp>
        <p:nvSpPr>
          <p:cNvPr id="3" name="Text Placeholder 2"/>
          <p:cNvSpPr>
            <a:spLocks noGrp="1"/>
          </p:cNvSpPr>
          <p:nvPr>
            <p:ph type="body" sz="quarter" idx="12" hasCustomPrompt="1"/>
          </p:nvPr>
        </p:nvSpPr>
        <p:spPr>
          <a:xfrm>
            <a:off x="5489559" y="793566"/>
            <a:ext cx="3418018" cy="2327005"/>
          </a:xfrm>
          <a:prstGeom prst="rect">
            <a:avLst/>
          </a:prstGeom>
        </p:spPr>
        <p:txBody>
          <a:bodyPr vert="horz" lIns="0" tIns="0" rIns="0" bIns="0" anchor="ctr" anchorCtr="0"/>
          <a:lstStyle>
            <a:lvl1pPr marL="0" indent="0" algn="l">
              <a:spcBef>
                <a:spcPts val="0"/>
              </a:spcBef>
              <a:spcAft>
                <a:spcPts val="600"/>
              </a:spcAft>
              <a:buNone/>
              <a:defRPr sz="6000" b="0" i="0">
                <a:solidFill>
                  <a:schemeClr val="accent3"/>
                </a:solidFill>
                <a:latin typeface="Calibri Light"/>
                <a:cs typeface="Calibri Light"/>
              </a:defRPr>
            </a:lvl1pPr>
          </a:lstStyle>
          <a:p>
            <a:pPr lvl="0"/>
            <a:r>
              <a:rPr lang="en-US" dirty="0"/>
              <a:t>Section Header 1</a:t>
            </a:r>
          </a:p>
        </p:txBody>
      </p:sp>
      <p:sp>
        <p:nvSpPr>
          <p:cNvPr id="13" name="Picture Placeholder 8"/>
          <p:cNvSpPr>
            <a:spLocks noGrp="1"/>
          </p:cNvSpPr>
          <p:nvPr>
            <p:ph type="pic" sz="quarter" idx="13"/>
          </p:nvPr>
        </p:nvSpPr>
        <p:spPr>
          <a:xfrm>
            <a:off x="-2275840" y="-495906"/>
            <a:ext cx="6188473" cy="6191856"/>
          </a:xfrm>
          <a:prstGeom prst="ellipse">
            <a:avLst/>
          </a:prstGeom>
        </p:spPr>
        <p:txBody>
          <a:bodyPr vert="horz"/>
          <a:lstStyle/>
          <a:p>
            <a:r>
              <a:rPr lang="en-US"/>
              <a:t>Click icon to add picture</a:t>
            </a:r>
          </a:p>
        </p:txBody>
      </p:sp>
    </p:spTree>
    <p:extLst>
      <p:ext uri="{BB962C8B-B14F-4D97-AF65-F5344CB8AC3E}">
        <p14:creationId xmlns:p14="http://schemas.microsoft.com/office/powerpoint/2010/main" val="1959379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rot="10800000">
            <a:off x="-6731865" y="793567"/>
            <a:ext cx="8199915" cy="2327003"/>
          </a:xfrm>
          <a:prstGeom prst="rect">
            <a:avLst/>
          </a:prstGeom>
        </p:spPr>
      </p:pic>
      <p:pic>
        <p:nvPicPr>
          <p:cNvPr id="11" name="Picture 10"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81544" y="4191000"/>
            <a:ext cx="987617" cy="686054"/>
          </a:xfrm>
          <a:prstGeom prst="rect">
            <a:avLst/>
          </a:prstGeom>
        </p:spPr>
      </p:pic>
      <p:sp>
        <p:nvSpPr>
          <p:cNvPr id="3" name="Text Placeholder 2"/>
          <p:cNvSpPr>
            <a:spLocks noGrp="1"/>
          </p:cNvSpPr>
          <p:nvPr>
            <p:ph type="body" sz="quarter" idx="10" hasCustomPrompt="1"/>
          </p:nvPr>
        </p:nvSpPr>
        <p:spPr>
          <a:xfrm>
            <a:off x="1496997" y="793566"/>
            <a:ext cx="3461083" cy="2327004"/>
          </a:xfrm>
          <a:prstGeom prst="rect">
            <a:avLst/>
          </a:prstGeom>
        </p:spPr>
        <p:txBody>
          <a:bodyPr vert="horz" lIns="0" tIns="0" rIns="0" bIns="0" anchor="ctr" anchorCtr="0"/>
          <a:lstStyle>
            <a:lvl1pPr marL="0" indent="0">
              <a:spcBef>
                <a:spcPts val="0"/>
              </a:spcBef>
              <a:spcAft>
                <a:spcPts val="600"/>
              </a:spcAft>
              <a:buNone/>
              <a:defRPr sz="6000" b="0" i="0" baseline="0">
                <a:solidFill>
                  <a:schemeClr val="accent3"/>
                </a:solidFill>
                <a:latin typeface="Calibri Light"/>
                <a:cs typeface="Calibri Light"/>
              </a:defRPr>
            </a:lvl1pPr>
          </a:lstStyle>
          <a:p>
            <a:pPr lvl="0"/>
            <a:r>
              <a:rPr lang="en-US" dirty="0"/>
              <a:t>Section Header 2</a:t>
            </a:r>
          </a:p>
        </p:txBody>
      </p:sp>
      <p:sp>
        <p:nvSpPr>
          <p:cNvPr id="12" name="Picture Placeholder 8"/>
          <p:cNvSpPr>
            <a:spLocks noGrp="1"/>
          </p:cNvSpPr>
          <p:nvPr>
            <p:ph type="pic" sz="quarter" idx="13"/>
          </p:nvPr>
        </p:nvSpPr>
        <p:spPr>
          <a:xfrm>
            <a:off x="5140959" y="-495906"/>
            <a:ext cx="6188473" cy="6191856"/>
          </a:xfrm>
          <a:prstGeom prst="ellipse">
            <a:avLst/>
          </a:prstGeom>
        </p:spPr>
        <p:txBody>
          <a:bodyPr vert="horz"/>
          <a:lstStyle/>
          <a:p>
            <a:r>
              <a:rPr lang="en-US"/>
              <a:t>Click icon to add picture</a:t>
            </a:r>
          </a:p>
        </p:txBody>
      </p:sp>
    </p:spTree>
    <p:extLst>
      <p:ext uri="{BB962C8B-B14F-4D97-AF65-F5344CB8AC3E}">
        <p14:creationId xmlns:p14="http://schemas.microsoft.com/office/powerpoint/2010/main" val="2956384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6" name="Picture 5" descr="iStock_72865149_XXX LR.jpg"/>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43500"/>
          </a:xfrm>
          <a:prstGeom prst="rect">
            <a:avLst/>
          </a:prstGeom>
        </p:spPr>
      </p:pic>
      <p:sp>
        <p:nvSpPr>
          <p:cNvPr id="7" name="Rectangle 6"/>
          <p:cNvSpPr/>
          <p:nvPr userDrawn="1"/>
        </p:nvSpPr>
        <p:spPr>
          <a:xfrm rot="16200000">
            <a:off x="3280411" y="-720092"/>
            <a:ext cx="5143500" cy="6583682"/>
          </a:xfrm>
          <a:prstGeom prst="rect">
            <a:avLst/>
          </a:prstGeom>
          <a:gradFill flip="none" rotWithShape="1">
            <a:gsLst>
              <a:gs pos="0">
                <a:srgbClr val="000000"/>
              </a:gs>
              <a:gs pos="84000">
                <a:srgbClr val="FFFFFF">
                  <a:alpha val="0"/>
                  <a:lumMod val="0"/>
                </a:srgbClr>
              </a:gs>
            </a:gsLst>
            <a:lin ang="162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rot="16200000">
            <a:off x="4017701" y="-3142956"/>
            <a:ext cx="6612998" cy="2540358"/>
          </a:xfrm>
          <a:prstGeom prst="rect">
            <a:avLst/>
          </a:prstGeom>
        </p:spPr>
      </p:pic>
      <p:pic>
        <p:nvPicPr>
          <p:cNvPr id="11" name="Picture 10"/>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46260" y="4415553"/>
            <a:ext cx="699026" cy="486547"/>
          </a:xfrm>
          <a:prstGeom prst="rect">
            <a:avLst/>
          </a:prstGeom>
        </p:spPr>
      </p:pic>
      <p:sp>
        <p:nvSpPr>
          <p:cNvPr id="5" name="Text Placeholder 4"/>
          <p:cNvSpPr>
            <a:spLocks noGrp="1"/>
          </p:cNvSpPr>
          <p:nvPr>
            <p:ph type="body" sz="quarter" idx="11" hasCustomPrompt="1"/>
          </p:nvPr>
        </p:nvSpPr>
        <p:spPr>
          <a:xfrm>
            <a:off x="6081225" y="1433722"/>
            <a:ext cx="2485949" cy="3229718"/>
          </a:xfrm>
          <a:prstGeom prst="rect">
            <a:avLst/>
          </a:prstGeom>
        </p:spPr>
        <p:txBody>
          <a:bodyPr vert="horz" lIns="0" tIns="0" rIns="0" bIns="0"/>
          <a:lstStyle>
            <a:lvl1pPr marL="0" indent="0">
              <a:spcBef>
                <a:spcPts val="0"/>
              </a:spcBef>
              <a:spcAft>
                <a:spcPts val="600"/>
              </a:spcAft>
              <a:buNone/>
              <a:defRPr sz="3600">
                <a:solidFill>
                  <a:srgbClr val="FFFFFF"/>
                </a:solidFill>
                <a:latin typeface="Calibri"/>
                <a:cs typeface="Calibri"/>
              </a:defRPr>
            </a:lvl1pPr>
          </a:lstStyle>
          <a:p>
            <a:pPr lvl="0"/>
            <a:r>
              <a:rPr lang="en-US" dirty="0"/>
              <a:t>Section Style Option</a:t>
            </a:r>
          </a:p>
        </p:txBody>
      </p:sp>
    </p:spTree>
    <p:extLst>
      <p:ext uri="{BB962C8B-B14F-4D97-AF65-F5344CB8AC3E}">
        <p14:creationId xmlns:p14="http://schemas.microsoft.com/office/powerpoint/2010/main" val="212173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814275" y="1511022"/>
            <a:ext cx="4771928" cy="1890764"/>
          </a:xfrm>
          <a:prstGeom prst="rect">
            <a:avLst/>
          </a:prstGeom>
        </p:spPr>
      </p:pic>
      <p:cxnSp>
        <p:nvCxnSpPr>
          <p:cNvPr id="10" name="Straight Connector 9"/>
          <p:cNvCxnSpPr/>
          <p:nvPr userDrawn="1"/>
        </p:nvCxnSpPr>
        <p:spPr>
          <a:xfrm>
            <a:off x="-1566329" y="1605242"/>
            <a:ext cx="16933" cy="3420535"/>
          </a:xfrm>
          <a:prstGeom prst="line">
            <a:avLst/>
          </a:prstGeom>
          <a:ln w="57150" cap="rnd">
            <a:solidFill>
              <a:srgbClr val="9D968D"/>
            </a:solidFill>
            <a:prstDash val="sysDot"/>
          </a:ln>
          <a:effectLst/>
        </p:spPr>
        <p:style>
          <a:lnRef idx="2">
            <a:schemeClr val="accent1"/>
          </a:lnRef>
          <a:fillRef idx="0">
            <a:schemeClr val="accent1"/>
          </a:fillRef>
          <a:effectRef idx="1">
            <a:schemeClr val="accent1"/>
          </a:effectRef>
          <a:fontRef idx="minor">
            <a:schemeClr val="tx1"/>
          </a:fontRef>
        </p:style>
      </p:cxnSp>
      <p:pic>
        <p:nvPicPr>
          <p:cNvPr id="13" name="Picture 12"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5" name="Text Placeholder 4"/>
          <p:cNvSpPr>
            <a:spLocks noGrp="1"/>
          </p:cNvSpPr>
          <p:nvPr>
            <p:ph type="body" sz="quarter" idx="10" hasCustomPrompt="1"/>
          </p:nvPr>
        </p:nvSpPr>
        <p:spPr>
          <a:xfrm>
            <a:off x="91440" y="1511022"/>
            <a:ext cx="2707323" cy="1890764"/>
          </a:xfrm>
          <a:prstGeom prst="rect">
            <a:avLst/>
          </a:prstGeom>
        </p:spPr>
        <p:txBody>
          <a:bodyPr vert="horz" lIns="0" tIns="0" rIns="0" bIns="0" anchor="ctr" anchorCtr="0"/>
          <a:lstStyle>
            <a:lvl1pPr marL="0" indent="0" algn="r">
              <a:spcBef>
                <a:spcPts val="0"/>
              </a:spcBef>
              <a:spcAft>
                <a:spcPts val="600"/>
              </a:spcAft>
              <a:buNone/>
              <a:defRPr sz="3600" b="0" i="0" baseline="0">
                <a:solidFill>
                  <a:schemeClr val="accent3"/>
                </a:solidFill>
                <a:latin typeface="Calibri Light"/>
                <a:cs typeface="Calibri Light"/>
              </a:defRPr>
            </a:lvl1pPr>
          </a:lstStyle>
          <a:p>
            <a:pPr lvl="0"/>
            <a:r>
              <a:rPr lang="en-US" dirty="0"/>
              <a:t>Divider Style 1</a:t>
            </a:r>
          </a:p>
        </p:txBody>
      </p:sp>
      <p:sp>
        <p:nvSpPr>
          <p:cNvPr id="15" name="Picture Placeholder 8"/>
          <p:cNvSpPr>
            <a:spLocks noGrp="1"/>
          </p:cNvSpPr>
          <p:nvPr>
            <p:ph type="pic" sz="quarter" idx="13"/>
          </p:nvPr>
        </p:nvSpPr>
        <p:spPr>
          <a:xfrm>
            <a:off x="3845563" y="-764259"/>
            <a:ext cx="6724886" cy="6728562"/>
          </a:xfrm>
          <a:prstGeom prst="ellipse">
            <a:avLst/>
          </a:prstGeom>
        </p:spPr>
        <p:txBody>
          <a:bodyPr vert="horz"/>
          <a:lstStyle/>
          <a:p>
            <a:r>
              <a:rPr lang="en-US"/>
              <a:t>Click icon to add picture</a:t>
            </a:r>
          </a:p>
        </p:txBody>
      </p:sp>
    </p:spTree>
    <p:extLst>
      <p:ext uri="{BB962C8B-B14F-4D97-AF65-F5344CB8AC3E}">
        <p14:creationId xmlns:p14="http://schemas.microsoft.com/office/powerpoint/2010/main" val="319638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0" name="Picture 9" descr="iStock_26523191_XXLARGE.jpg"/>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flipH="1">
            <a:off x="0" y="0"/>
            <a:ext cx="9144000" cy="5143500"/>
          </a:xfrm>
          <a:prstGeom prst="rect">
            <a:avLst/>
          </a:prstGeom>
        </p:spPr>
      </p:pic>
      <p:sp>
        <p:nvSpPr>
          <p:cNvPr id="11" name="Rectangle 10"/>
          <p:cNvSpPr/>
          <p:nvPr userDrawn="1"/>
        </p:nvSpPr>
        <p:spPr>
          <a:xfrm flipH="1">
            <a:off x="0" y="0"/>
            <a:ext cx="9144001" cy="5143500"/>
          </a:xfrm>
          <a:prstGeom prst="rect">
            <a:avLst/>
          </a:prstGeom>
          <a:solidFill>
            <a:schemeClr val="tx1">
              <a:alpha val="38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46260" y="4415553"/>
            <a:ext cx="699026" cy="486547"/>
          </a:xfrm>
          <a:prstGeom prst="rect">
            <a:avLst/>
          </a:prstGeom>
        </p:spPr>
      </p:pic>
      <p:pic>
        <p:nvPicPr>
          <p:cNvPr id="14" name="Picture 13"/>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8194002" y="2655946"/>
            <a:ext cx="4771928" cy="1890764"/>
          </a:xfrm>
          <a:prstGeom prst="rect">
            <a:avLst/>
          </a:prstGeom>
        </p:spPr>
      </p:pic>
      <p:sp>
        <p:nvSpPr>
          <p:cNvPr id="3" name="Text Placeholder 2"/>
          <p:cNvSpPr>
            <a:spLocks noGrp="1"/>
          </p:cNvSpPr>
          <p:nvPr>
            <p:ph type="body" sz="quarter" idx="10" hasCustomPrompt="1"/>
          </p:nvPr>
        </p:nvSpPr>
        <p:spPr>
          <a:xfrm>
            <a:off x="3301561" y="2655946"/>
            <a:ext cx="4867275" cy="1890764"/>
          </a:xfrm>
          <a:prstGeom prst="rect">
            <a:avLst/>
          </a:prstGeom>
        </p:spPr>
        <p:txBody>
          <a:bodyPr vert="horz" lIns="0" tIns="0" rIns="0" bIns="0" anchor="ctr" anchorCtr="0"/>
          <a:lstStyle>
            <a:lvl1pPr marL="0" indent="0" algn="r">
              <a:spcBef>
                <a:spcPts val="0"/>
              </a:spcBef>
              <a:spcAft>
                <a:spcPts val="600"/>
              </a:spcAft>
              <a:buNone/>
              <a:defRPr sz="3600">
                <a:solidFill>
                  <a:schemeClr val="bg1"/>
                </a:solidFill>
                <a:latin typeface="Calibri Light"/>
                <a:cs typeface="Calibri"/>
              </a:defRPr>
            </a:lvl1pPr>
          </a:lstStyle>
          <a:p>
            <a:pPr lvl="0"/>
            <a:r>
              <a:rPr lang="en-US" dirty="0"/>
              <a:t>Divider Style 2</a:t>
            </a:r>
          </a:p>
        </p:txBody>
      </p:sp>
    </p:spTree>
    <p:extLst>
      <p:ext uri="{BB962C8B-B14F-4D97-AF65-F5344CB8AC3E}">
        <p14:creationId xmlns:p14="http://schemas.microsoft.com/office/powerpoint/2010/main" val="2305920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0800000">
            <a:off x="-114075" y="71321"/>
            <a:ext cx="1579929" cy="1131086"/>
          </a:xfrm>
          <a:prstGeom prst="rect">
            <a:avLst/>
          </a:prstGeom>
        </p:spPr>
      </p:pic>
      <p:pic>
        <p:nvPicPr>
          <p:cNvPr id="16" name="Picture 15" descr="NAHB 2 Line CMYK.eps"/>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3" name="Text Placeholder 2"/>
          <p:cNvSpPr>
            <a:spLocks noGrp="1"/>
          </p:cNvSpPr>
          <p:nvPr>
            <p:ph type="body" sz="quarter" idx="10" hasCustomPrompt="1"/>
          </p:nvPr>
        </p:nvSpPr>
        <p:spPr>
          <a:xfrm>
            <a:off x="1465855" y="71321"/>
            <a:ext cx="6977105" cy="1131087"/>
          </a:xfrm>
          <a:prstGeom prst="rect">
            <a:avLst/>
          </a:prstGeom>
        </p:spPr>
        <p:txBody>
          <a:bodyPr vert="horz" lIns="0" tIns="0" rIns="0" bIns="0" anchor="ctr" anchorCtr="0"/>
          <a:lstStyle>
            <a:lvl1pPr marL="0" indent="0">
              <a:spcBef>
                <a:spcPts val="0"/>
              </a:spcBef>
              <a:spcAft>
                <a:spcPts val="600"/>
              </a:spcAft>
              <a:buNone/>
              <a:defRPr sz="3600" b="0" i="0">
                <a:solidFill>
                  <a:schemeClr val="accent3"/>
                </a:solidFill>
                <a:latin typeface="Calibri Light"/>
                <a:cs typeface="Calibri Light"/>
              </a:defRPr>
            </a:lvl1pPr>
          </a:lstStyle>
          <a:p>
            <a:pPr lvl="0"/>
            <a:r>
              <a:rPr lang="en-US" dirty="0"/>
              <a:t>Page Header</a:t>
            </a:r>
          </a:p>
        </p:txBody>
      </p:sp>
      <p:sp>
        <p:nvSpPr>
          <p:cNvPr id="6" name="Text Placeholder 5"/>
          <p:cNvSpPr>
            <a:spLocks noGrp="1"/>
          </p:cNvSpPr>
          <p:nvPr>
            <p:ph type="body" sz="quarter" idx="11" hasCustomPrompt="1"/>
          </p:nvPr>
        </p:nvSpPr>
        <p:spPr>
          <a:xfrm>
            <a:off x="1465855" y="1404346"/>
            <a:ext cx="6337025" cy="2883173"/>
          </a:xfrm>
          <a:prstGeom prst="rect">
            <a:avLst/>
          </a:prstGeom>
        </p:spPr>
        <p:txBody>
          <a:bodyPr vert="horz" lIns="0" tIns="0" rIns="0" bIns="0"/>
          <a:lstStyle>
            <a:lvl1pPr marL="0" indent="0">
              <a:lnSpc>
                <a:spcPts val="2100"/>
              </a:lnSpc>
              <a:spcBef>
                <a:spcPts val="0"/>
              </a:spcBef>
              <a:spcAft>
                <a:spcPts val="600"/>
              </a:spcAft>
              <a:buNone/>
              <a:defRPr lang="en-US" sz="1500" smtClean="0"/>
            </a:lvl1pPr>
            <a:lvl2pPr marL="742950" indent="-285750">
              <a:buFont typeface="Arial"/>
              <a:buChar char="•"/>
              <a:defRPr sz="1500">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sz="1500" dirty="0" err="1">
                <a:solidFill>
                  <a:srgbClr val="3D3935"/>
                </a:solidFill>
                <a:latin typeface="Calibri"/>
              </a:rPr>
              <a:t>consectetur</a:t>
            </a:r>
            <a:r>
              <a:rPr lang="en-US" sz="1500" dirty="0">
                <a:solidFill>
                  <a:srgbClr val="3D3935"/>
                </a:solidFill>
                <a:latin typeface="Calibri"/>
              </a:rPr>
              <a:t> </a:t>
            </a:r>
            <a:r>
              <a:rPr lang="en-US" sz="1500" dirty="0" err="1">
                <a:solidFill>
                  <a:srgbClr val="3D3935"/>
                </a:solidFill>
                <a:latin typeface="Calibri"/>
              </a:rPr>
              <a:t>adipiscing</a:t>
            </a:r>
            <a:r>
              <a:rPr lang="en-US" sz="1500" dirty="0">
                <a:solidFill>
                  <a:srgbClr val="3D3935"/>
                </a:solidFill>
                <a:latin typeface="Calibri"/>
              </a:rPr>
              <a:t> </a:t>
            </a:r>
            <a:r>
              <a:rPr lang="en-US" sz="1500" dirty="0" err="1">
                <a:solidFill>
                  <a:srgbClr val="3D3935"/>
                </a:solidFill>
                <a:latin typeface="Calibri"/>
              </a:rPr>
              <a:t>elit</a:t>
            </a:r>
            <a:r>
              <a:rPr lang="en-US" sz="1500" dirty="0">
                <a:solidFill>
                  <a:srgbClr val="3D3935"/>
                </a:solidFill>
                <a:latin typeface="Calibri"/>
              </a:rPr>
              <a:t>. </a:t>
            </a:r>
            <a:r>
              <a:rPr lang="en-US" sz="1500" dirty="0" err="1">
                <a:solidFill>
                  <a:srgbClr val="3D3935"/>
                </a:solidFill>
                <a:latin typeface="Calibri"/>
              </a:rPr>
              <a:t>Vestibulum</a:t>
            </a:r>
            <a:r>
              <a:rPr lang="en-US" sz="1500" dirty="0">
                <a:solidFill>
                  <a:srgbClr val="3D3935"/>
                </a:solidFill>
                <a:latin typeface="Calibri"/>
              </a:rPr>
              <a:t> ac ante </a:t>
            </a:r>
            <a:r>
              <a:rPr lang="en-US" sz="1500" dirty="0" err="1">
                <a:solidFill>
                  <a:srgbClr val="3D3935"/>
                </a:solidFill>
                <a:latin typeface="Calibri"/>
              </a:rPr>
              <a:t>feugiat</a:t>
            </a:r>
            <a:r>
              <a:rPr lang="en-US" sz="1500" dirty="0">
                <a:solidFill>
                  <a:srgbClr val="3D3935"/>
                </a:solidFill>
                <a:latin typeface="Calibri"/>
              </a:rPr>
              <a:t>, </a:t>
            </a:r>
            <a:r>
              <a:rPr lang="en-US" sz="1500" dirty="0" err="1">
                <a:solidFill>
                  <a:srgbClr val="3D3935"/>
                </a:solidFill>
                <a:latin typeface="Calibri"/>
              </a:rPr>
              <a:t>maximus</a:t>
            </a:r>
            <a:r>
              <a:rPr lang="en-US" sz="1500" dirty="0">
                <a:solidFill>
                  <a:srgbClr val="3D3935"/>
                </a:solidFill>
                <a:latin typeface="Calibri"/>
              </a:rPr>
              <a:t> </a:t>
            </a:r>
            <a:r>
              <a:rPr lang="en-US" sz="1500" dirty="0" err="1">
                <a:solidFill>
                  <a:srgbClr val="3D3935"/>
                </a:solidFill>
                <a:latin typeface="Calibri"/>
              </a:rPr>
              <a:t>erat</a:t>
            </a:r>
            <a:r>
              <a:rPr lang="en-US" sz="1500" dirty="0">
                <a:solidFill>
                  <a:srgbClr val="3D3935"/>
                </a:solidFill>
                <a:latin typeface="Calibri"/>
              </a:rPr>
              <a:t> et, </a:t>
            </a:r>
            <a:r>
              <a:rPr lang="en-US" sz="1500" dirty="0" err="1">
                <a:solidFill>
                  <a:srgbClr val="3D3935"/>
                </a:solidFill>
                <a:latin typeface="Calibri"/>
              </a:rPr>
              <a:t>accumsan</a:t>
            </a:r>
            <a:r>
              <a:rPr lang="en-US" sz="1500" dirty="0">
                <a:solidFill>
                  <a:srgbClr val="3D3935"/>
                </a:solidFill>
                <a:latin typeface="Calibri"/>
              </a:rPr>
              <a:t> </a:t>
            </a:r>
            <a:r>
              <a:rPr lang="en-US" sz="1500" dirty="0" err="1">
                <a:solidFill>
                  <a:srgbClr val="3D3935"/>
                </a:solidFill>
                <a:latin typeface="Calibri"/>
              </a:rPr>
              <a:t>neque</a:t>
            </a:r>
            <a:r>
              <a:rPr lang="en-US" sz="1500" dirty="0">
                <a:solidFill>
                  <a:srgbClr val="3D3935"/>
                </a:solidFill>
                <a:latin typeface="Calibri"/>
              </a:rPr>
              <a:t>. </a:t>
            </a:r>
            <a:r>
              <a:rPr lang="en-US" sz="1500" dirty="0" err="1">
                <a:solidFill>
                  <a:srgbClr val="3D3935"/>
                </a:solidFill>
                <a:latin typeface="Calibri"/>
              </a:rPr>
              <a:t>Nulla</a:t>
            </a:r>
            <a:r>
              <a:rPr lang="en-US" sz="1500" dirty="0">
                <a:solidFill>
                  <a:srgbClr val="3D3935"/>
                </a:solidFill>
                <a:latin typeface="Calibri"/>
              </a:rPr>
              <a:t> </a:t>
            </a:r>
            <a:r>
              <a:rPr lang="en-US" sz="1500" dirty="0" err="1">
                <a:solidFill>
                  <a:srgbClr val="3D3935"/>
                </a:solidFill>
                <a:latin typeface="Calibri"/>
              </a:rPr>
              <a:t>lacinia</a:t>
            </a:r>
            <a:r>
              <a:rPr lang="en-US" sz="1500" dirty="0">
                <a:solidFill>
                  <a:srgbClr val="3D3935"/>
                </a:solidFill>
                <a:latin typeface="Calibri"/>
              </a:rPr>
              <a:t> </a:t>
            </a:r>
            <a:r>
              <a:rPr lang="en-US" sz="1500" dirty="0" err="1">
                <a:solidFill>
                  <a:srgbClr val="3D3935"/>
                </a:solidFill>
                <a:latin typeface="Calibri"/>
              </a:rPr>
              <a:t>purus</a:t>
            </a:r>
            <a:r>
              <a:rPr lang="en-US" sz="1500" dirty="0">
                <a:solidFill>
                  <a:srgbClr val="3D3935"/>
                </a:solidFill>
                <a:latin typeface="Calibri"/>
              </a:rPr>
              <a:t> a </a:t>
            </a:r>
            <a:r>
              <a:rPr lang="en-US" sz="1500" dirty="0" err="1">
                <a:solidFill>
                  <a:srgbClr val="3D3935"/>
                </a:solidFill>
                <a:latin typeface="Calibri"/>
              </a:rPr>
              <a:t>lorem</a:t>
            </a:r>
            <a:r>
              <a:rPr lang="en-US" sz="1500" dirty="0">
                <a:solidFill>
                  <a:srgbClr val="3D3935"/>
                </a:solidFill>
                <a:latin typeface="Calibri"/>
              </a:rPr>
              <a:t> </a:t>
            </a:r>
            <a:r>
              <a:rPr lang="en-US" sz="1500" dirty="0" err="1">
                <a:solidFill>
                  <a:srgbClr val="3D3935"/>
                </a:solidFill>
                <a:latin typeface="Calibri"/>
              </a:rPr>
              <a:t>tincidunt</a:t>
            </a:r>
            <a:r>
              <a:rPr lang="en-US" sz="1500" dirty="0">
                <a:solidFill>
                  <a:srgbClr val="3D3935"/>
                </a:solidFill>
                <a:latin typeface="Calibri"/>
              </a:rPr>
              <a:t> </a:t>
            </a:r>
            <a:r>
              <a:rPr lang="en-US" sz="1500" dirty="0" err="1">
                <a:solidFill>
                  <a:srgbClr val="3D3935"/>
                </a:solidFill>
                <a:latin typeface="Calibri"/>
              </a:rPr>
              <a:t>consequat</a:t>
            </a:r>
            <a:r>
              <a:rPr lang="en-US" sz="1500" dirty="0">
                <a:solidFill>
                  <a:srgbClr val="3D3935"/>
                </a:solidFill>
                <a:latin typeface="Calibri"/>
              </a:rPr>
              <a:t>. </a:t>
            </a:r>
            <a:r>
              <a:rPr lang="en-US" sz="1500" dirty="0" err="1">
                <a:solidFill>
                  <a:srgbClr val="3D3935"/>
                </a:solidFill>
                <a:latin typeface="Calibri"/>
              </a:rPr>
              <a:t>Sed</a:t>
            </a:r>
            <a:r>
              <a:rPr lang="en-US" sz="1500" dirty="0">
                <a:solidFill>
                  <a:srgbClr val="3D3935"/>
                </a:solidFill>
                <a:latin typeface="Calibri"/>
              </a:rPr>
              <a:t> </a:t>
            </a:r>
            <a:r>
              <a:rPr lang="en-US" sz="1500" dirty="0" err="1">
                <a:solidFill>
                  <a:srgbClr val="3D3935"/>
                </a:solidFill>
                <a:latin typeface="Calibri"/>
              </a:rPr>
              <a:t>posuere</a:t>
            </a:r>
            <a:r>
              <a:rPr lang="en-US" sz="1500" dirty="0">
                <a:solidFill>
                  <a:srgbClr val="3D3935"/>
                </a:solidFill>
                <a:latin typeface="Calibri"/>
              </a:rPr>
              <a:t> </a:t>
            </a:r>
            <a:r>
              <a:rPr lang="en-US" sz="1500" dirty="0" err="1">
                <a:solidFill>
                  <a:srgbClr val="3D3935"/>
                </a:solidFill>
                <a:latin typeface="Calibri"/>
              </a:rPr>
              <a:t>cursus</a:t>
            </a:r>
            <a:r>
              <a:rPr lang="en-US" sz="1500" dirty="0">
                <a:solidFill>
                  <a:srgbClr val="3D3935"/>
                </a:solidFill>
                <a:latin typeface="Calibri"/>
              </a:rPr>
              <a:t> ligula in </a:t>
            </a:r>
            <a:r>
              <a:rPr lang="en-US" sz="1500" dirty="0" err="1">
                <a:solidFill>
                  <a:srgbClr val="3D3935"/>
                </a:solidFill>
                <a:latin typeface="Calibri"/>
              </a:rPr>
              <a:t>porta</a:t>
            </a:r>
            <a:r>
              <a:rPr lang="en-US" sz="1500" dirty="0">
                <a:solidFill>
                  <a:srgbClr val="3D3935"/>
                </a:solidFill>
                <a:latin typeface="Calibri"/>
              </a:rPr>
              <a:t>. </a:t>
            </a:r>
            <a:r>
              <a:rPr lang="en-US" sz="1500" dirty="0" err="1">
                <a:solidFill>
                  <a:srgbClr val="3D3935"/>
                </a:solidFill>
                <a:latin typeface="Calibri"/>
              </a:rPr>
              <a:t>Ut</a:t>
            </a:r>
            <a:r>
              <a:rPr lang="en-US" sz="1500" dirty="0">
                <a:solidFill>
                  <a:srgbClr val="3D3935"/>
                </a:solidFill>
                <a:latin typeface="Calibri"/>
              </a:rPr>
              <a:t> </a:t>
            </a:r>
            <a:r>
              <a:rPr lang="en-US" sz="1500" dirty="0" err="1">
                <a:solidFill>
                  <a:srgbClr val="3D3935"/>
                </a:solidFill>
                <a:latin typeface="Calibri"/>
              </a:rPr>
              <a:t>quis</a:t>
            </a:r>
            <a:r>
              <a:rPr lang="en-US" sz="1500" dirty="0">
                <a:solidFill>
                  <a:srgbClr val="3D3935"/>
                </a:solidFill>
                <a:latin typeface="Calibri"/>
              </a:rPr>
              <a:t> ex </a:t>
            </a:r>
            <a:r>
              <a:rPr lang="en-US" sz="1500" dirty="0" err="1">
                <a:solidFill>
                  <a:srgbClr val="3D3935"/>
                </a:solidFill>
                <a:latin typeface="Calibri"/>
              </a:rPr>
              <a:t>eget</a:t>
            </a:r>
            <a:r>
              <a:rPr lang="en-US" sz="1500" dirty="0">
                <a:solidFill>
                  <a:srgbClr val="3D3935"/>
                </a:solidFill>
                <a:latin typeface="Calibri"/>
              </a:rPr>
              <a:t> ligula </a:t>
            </a:r>
            <a:r>
              <a:rPr lang="en-US" sz="1500" dirty="0" err="1">
                <a:solidFill>
                  <a:srgbClr val="3D3935"/>
                </a:solidFill>
                <a:latin typeface="Calibri"/>
              </a:rPr>
              <a:t>ultricies</a:t>
            </a:r>
            <a:r>
              <a:rPr lang="en-US" sz="1500" dirty="0">
                <a:solidFill>
                  <a:srgbClr val="3D3935"/>
                </a:solidFill>
                <a:latin typeface="Calibri"/>
              </a:rPr>
              <a:t> </a:t>
            </a:r>
            <a:r>
              <a:rPr lang="en-US" sz="1500" dirty="0" err="1">
                <a:solidFill>
                  <a:srgbClr val="3D3935"/>
                </a:solidFill>
                <a:latin typeface="Calibri"/>
              </a:rPr>
              <a:t>pulvinar</a:t>
            </a:r>
            <a:r>
              <a:rPr lang="en-US" sz="1500" dirty="0">
                <a:solidFill>
                  <a:srgbClr val="3D3935"/>
                </a:solidFill>
                <a:latin typeface="Calibri"/>
              </a:rPr>
              <a:t> </a:t>
            </a:r>
            <a:r>
              <a:rPr lang="en-US" sz="1500" dirty="0" err="1">
                <a:solidFill>
                  <a:srgbClr val="3D3935"/>
                </a:solidFill>
                <a:latin typeface="Calibri"/>
              </a:rPr>
              <a:t>eget</a:t>
            </a:r>
            <a:r>
              <a:rPr lang="en-US" sz="1500" dirty="0">
                <a:solidFill>
                  <a:srgbClr val="3D3935"/>
                </a:solidFill>
                <a:latin typeface="Calibri"/>
              </a:rPr>
              <a:t> </a:t>
            </a:r>
            <a:r>
              <a:rPr lang="en-US" sz="1500" dirty="0" err="1">
                <a:solidFill>
                  <a:srgbClr val="3D3935"/>
                </a:solidFill>
                <a:latin typeface="Calibri"/>
              </a:rPr>
              <a:t>mollis</a:t>
            </a:r>
            <a:r>
              <a:rPr lang="en-US" sz="1500" dirty="0">
                <a:solidFill>
                  <a:srgbClr val="3D3935"/>
                </a:solidFill>
                <a:latin typeface="Calibri"/>
              </a:rPr>
              <a:t> </a:t>
            </a:r>
            <a:r>
              <a:rPr lang="en-US" sz="1500" dirty="0" err="1">
                <a:solidFill>
                  <a:srgbClr val="3D3935"/>
                </a:solidFill>
                <a:latin typeface="Calibri"/>
              </a:rPr>
              <a:t>tellus</a:t>
            </a:r>
            <a:r>
              <a:rPr lang="en-US" sz="1500" dirty="0">
                <a:solidFill>
                  <a:srgbClr val="3D3935"/>
                </a:solidFill>
                <a:latin typeface="Calibri"/>
              </a:rPr>
              <a:t>. </a:t>
            </a:r>
          </a:p>
          <a:p>
            <a:pPr lvl="1"/>
            <a:r>
              <a:rPr lang="en-US" dirty="0"/>
              <a:t>Bullet number one</a:t>
            </a:r>
          </a:p>
          <a:p>
            <a:pPr lvl="1"/>
            <a:r>
              <a:rPr lang="en-US" dirty="0"/>
              <a:t>Bullet number two</a:t>
            </a:r>
          </a:p>
        </p:txBody>
      </p:sp>
    </p:spTree>
    <p:extLst>
      <p:ext uri="{BB962C8B-B14F-4D97-AF65-F5344CB8AC3E}">
        <p14:creationId xmlns:p14="http://schemas.microsoft.com/office/powerpoint/2010/main" val="335084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descr="NAHB 2 Line CMYK.eps"/>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5" name="Text Placeholder 2"/>
          <p:cNvSpPr>
            <a:spLocks noGrp="1"/>
          </p:cNvSpPr>
          <p:nvPr>
            <p:ph type="body" sz="quarter" idx="10" hasCustomPrompt="1"/>
          </p:nvPr>
        </p:nvSpPr>
        <p:spPr>
          <a:xfrm>
            <a:off x="1465855" y="71321"/>
            <a:ext cx="6977105" cy="1131087"/>
          </a:xfrm>
          <a:prstGeom prst="rect">
            <a:avLst/>
          </a:prstGeom>
        </p:spPr>
        <p:txBody>
          <a:bodyPr vert="horz" lIns="0" tIns="0" rIns="0" bIns="0" anchor="ctr" anchorCtr="0"/>
          <a:lstStyle>
            <a:lvl1pPr marL="0" indent="0">
              <a:spcBef>
                <a:spcPts val="0"/>
              </a:spcBef>
              <a:spcAft>
                <a:spcPts val="600"/>
              </a:spcAft>
              <a:buNone/>
              <a:defRPr sz="3600" b="0" i="0">
                <a:solidFill>
                  <a:schemeClr val="accent3"/>
                </a:solidFill>
                <a:latin typeface="Calibri Light"/>
                <a:cs typeface="Calibri Light"/>
              </a:defRPr>
            </a:lvl1pPr>
          </a:lstStyle>
          <a:p>
            <a:pPr lvl="0"/>
            <a:r>
              <a:rPr lang="en-US" dirty="0"/>
              <a:t>Page Header</a:t>
            </a:r>
          </a:p>
        </p:txBody>
      </p:sp>
      <p:sp>
        <p:nvSpPr>
          <p:cNvPr id="6" name="Text Placeholder 5"/>
          <p:cNvSpPr>
            <a:spLocks noGrp="1"/>
          </p:cNvSpPr>
          <p:nvPr>
            <p:ph type="body" sz="quarter" idx="11" hasCustomPrompt="1"/>
          </p:nvPr>
        </p:nvSpPr>
        <p:spPr>
          <a:xfrm>
            <a:off x="1465855" y="1404346"/>
            <a:ext cx="3136625" cy="2456453"/>
          </a:xfrm>
          <a:prstGeom prst="rect">
            <a:avLst/>
          </a:prstGeom>
        </p:spPr>
        <p:txBody>
          <a:bodyPr vert="horz" lIns="0" tIns="0" rIns="0" bIns="0"/>
          <a:lstStyle>
            <a:lvl1pPr marL="0" indent="0">
              <a:lnSpc>
                <a:spcPts val="2100"/>
              </a:lnSpc>
              <a:spcBef>
                <a:spcPts val="0"/>
              </a:spcBef>
              <a:spcAft>
                <a:spcPts val="600"/>
              </a:spcAft>
              <a:buNone/>
              <a:defRPr lang="en-US" sz="1500" smtClean="0"/>
            </a:lvl1pPr>
            <a:lvl2pPr marL="457200" indent="0">
              <a:buNone/>
              <a:defRPr sz="1500">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sz="1500" dirty="0" err="1">
                <a:solidFill>
                  <a:srgbClr val="3D3935"/>
                </a:solidFill>
                <a:latin typeface="Calibri"/>
              </a:rPr>
              <a:t>consectetur</a:t>
            </a:r>
            <a:r>
              <a:rPr lang="en-US" sz="1500" dirty="0">
                <a:solidFill>
                  <a:srgbClr val="3D3935"/>
                </a:solidFill>
                <a:latin typeface="Calibri"/>
              </a:rPr>
              <a:t> </a:t>
            </a:r>
            <a:r>
              <a:rPr lang="en-US" sz="1500" dirty="0" err="1">
                <a:solidFill>
                  <a:srgbClr val="3D3935"/>
                </a:solidFill>
                <a:latin typeface="Calibri"/>
              </a:rPr>
              <a:t>adipiscing</a:t>
            </a:r>
            <a:r>
              <a:rPr lang="en-US" sz="1500" dirty="0">
                <a:solidFill>
                  <a:srgbClr val="3D3935"/>
                </a:solidFill>
                <a:latin typeface="Calibri"/>
              </a:rPr>
              <a:t> </a:t>
            </a:r>
            <a:r>
              <a:rPr lang="en-US" sz="1500" dirty="0" err="1">
                <a:solidFill>
                  <a:srgbClr val="3D3935"/>
                </a:solidFill>
                <a:latin typeface="Calibri"/>
              </a:rPr>
              <a:t>elit</a:t>
            </a:r>
            <a:r>
              <a:rPr lang="en-US" sz="1500" dirty="0">
                <a:solidFill>
                  <a:srgbClr val="3D3935"/>
                </a:solidFill>
                <a:latin typeface="Calibri"/>
              </a:rPr>
              <a:t>. </a:t>
            </a:r>
            <a:r>
              <a:rPr lang="en-US" sz="1500" dirty="0" err="1">
                <a:solidFill>
                  <a:srgbClr val="3D3935"/>
                </a:solidFill>
                <a:latin typeface="Calibri"/>
              </a:rPr>
              <a:t>Vestibulum</a:t>
            </a:r>
            <a:r>
              <a:rPr lang="en-US" sz="1500" dirty="0">
                <a:solidFill>
                  <a:srgbClr val="3D3935"/>
                </a:solidFill>
                <a:latin typeface="Calibri"/>
              </a:rPr>
              <a:t> ac ante </a:t>
            </a:r>
            <a:r>
              <a:rPr lang="en-US" sz="1500" dirty="0" err="1">
                <a:solidFill>
                  <a:srgbClr val="3D3935"/>
                </a:solidFill>
                <a:latin typeface="Calibri"/>
              </a:rPr>
              <a:t>feugiat</a:t>
            </a:r>
            <a:r>
              <a:rPr lang="en-US" sz="1500" dirty="0">
                <a:solidFill>
                  <a:srgbClr val="3D3935"/>
                </a:solidFill>
                <a:latin typeface="Calibri"/>
              </a:rPr>
              <a:t>, </a:t>
            </a:r>
            <a:r>
              <a:rPr lang="en-US" sz="1500" dirty="0" err="1">
                <a:solidFill>
                  <a:srgbClr val="3D3935"/>
                </a:solidFill>
                <a:latin typeface="Calibri"/>
              </a:rPr>
              <a:t>maximus</a:t>
            </a:r>
            <a:r>
              <a:rPr lang="en-US" sz="1500" dirty="0">
                <a:solidFill>
                  <a:srgbClr val="3D3935"/>
                </a:solidFill>
                <a:latin typeface="Calibri"/>
              </a:rPr>
              <a:t> </a:t>
            </a:r>
            <a:r>
              <a:rPr lang="en-US" sz="1500" dirty="0" err="1">
                <a:solidFill>
                  <a:srgbClr val="3D3935"/>
                </a:solidFill>
                <a:latin typeface="Calibri"/>
              </a:rPr>
              <a:t>erat</a:t>
            </a:r>
            <a:r>
              <a:rPr lang="en-US" sz="1500" dirty="0">
                <a:solidFill>
                  <a:srgbClr val="3D3935"/>
                </a:solidFill>
                <a:latin typeface="Calibri"/>
              </a:rPr>
              <a:t> et, </a:t>
            </a:r>
            <a:r>
              <a:rPr lang="en-US" sz="1500" dirty="0" err="1">
                <a:solidFill>
                  <a:srgbClr val="3D3935"/>
                </a:solidFill>
                <a:latin typeface="Calibri"/>
              </a:rPr>
              <a:t>accumsan</a:t>
            </a:r>
            <a:r>
              <a:rPr lang="en-US" sz="1500" dirty="0">
                <a:solidFill>
                  <a:srgbClr val="3D3935"/>
                </a:solidFill>
                <a:latin typeface="Calibri"/>
              </a:rPr>
              <a:t> </a:t>
            </a:r>
            <a:r>
              <a:rPr lang="en-US" sz="1500" dirty="0" err="1">
                <a:solidFill>
                  <a:srgbClr val="3D3935"/>
                </a:solidFill>
                <a:latin typeface="Calibri"/>
              </a:rPr>
              <a:t>neque</a:t>
            </a:r>
            <a:r>
              <a:rPr lang="en-US" sz="1500" dirty="0">
                <a:solidFill>
                  <a:srgbClr val="3D3935"/>
                </a:solidFill>
                <a:latin typeface="Calibri"/>
              </a:rPr>
              <a:t>. </a:t>
            </a:r>
            <a:r>
              <a:rPr lang="en-US" sz="1500" dirty="0" err="1">
                <a:solidFill>
                  <a:srgbClr val="3D3935"/>
                </a:solidFill>
                <a:latin typeface="Calibri"/>
              </a:rPr>
              <a:t>Nulla</a:t>
            </a:r>
            <a:r>
              <a:rPr lang="en-US" sz="1500" dirty="0">
                <a:solidFill>
                  <a:srgbClr val="3D3935"/>
                </a:solidFill>
                <a:latin typeface="Calibri"/>
              </a:rPr>
              <a:t> </a:t>
            </a:r>
            <a:r>
              <a:rPr lang="en-US" sz="1500" dirty="0" err="1">
                <a:solidFill>
                  <a:srgbClr val="3D3935"/>
                </a:solidFill>
                <a:latin typeface="Calibri"/>
              </a:rPr>
              <a:t>lacinia</a:t>
            </a:r>
            <a:r>
              <a:rPr lang="en-US" sz="1500" dirty="0">
                <a:solidFill>
                  <a:srgbClr val="3D3935"/>
                </a:solidFill>
                <a:latin typeface="Calibri"/>
              </a:rPr>
              <a:t> </a:t>
            </a:r>
            <a:r>
              <a:rPr lang="en-US" sz="1500" dirty="0" err="1">
                <a:solidFill>
                  <a:srgbClr val="3D3935"/>
                </a:solidFill>
                <a:latin typeface="Calibri"/>
              </a:rPr>
              <a:t>purus</a:t>
            </a:r>
            <a:r>
              <a:rPr lang="en-US" sz="1500" dirty="0">
                <a:solidFill>
                  <a:srgbClr val="3D3935"/>
                </a:solidFill>
                <a:latin typeface="Calibri"/>
              </a:rPr>
              <a:t> a </a:t>
            </a:r>
            <a:r>
              <a:rPr lang="en-US" sz="1500" dirty="0" err="1">
                <a:solidFill>
                  <a:srgbClr val="3D3935"/>
                </a:solidFill>
                <a:latin typeface="Calibri"/>
              </a:rPr>
              <a:t>lorem</a:t>
            </a:r>
            <a:r>
              <a:rPr lang="en-US" sz="1500" dirty="0">
                <a:solidFill>
                  <a:srgbClr val="3D3935"/>
                </a:solidFill>
                <a:latin typeface="Calibri"/>
              </a:rPr>
              <a:t> </a:t>
            </a:r>
            <a:r>
              <a:rPr lang="en-US" sz="1500" dirty="0" err="1">
                <a:solidFill>
                  <a:srgbClr val="3D3935"/>
                </a:solidFill>
                <a:latin typeface="Calibri"/>
              </a:rPr>
              <a:t>tincidunt</a:t>
            </a:r>
            <a:r>
              <a:rPr lang="en-US" sz="1500" dirty="0">
                <a:solidFill>
                  <a:srgbClr val="3D3935"/>
                </a:solidFill>
                <a:latin typeface="Calibri"/>
              </a:rPr>
              <a:t> </a:t>
            </a:r>
            <a:r>
              <a:rPr lang="en-US" sz="1500" dirty="0" err="1">
                <a:solidFill>
                  <a:srgbClr val="3D3935"/>
                </a:solidFill>
                <a:latin typeface="Calibri"/>
              </a:rPr>
              <a:t>consequat</a:t>
            </a:r>
            <a:r>
              <a:rPr lang="en-US" sz="1500" dirty="0">
                <a:solidFill>
                  <a:srgbClr val="3D3935"/>
                </a:solidFill>
                <a:latin typeface="Calibri"/>
              </a:rPr>
              <a:t>. </a:t>
            </a:r>
            <a:r>
              <a:rPr lang="en-US" sz="1500" dirty="0" err="1">
                <a:solidFill>
                  <a:srgbClr val="3D3935"/>
                </a:solidFill>
                <a:latin typeface="Calibri"/>
              </a:rPr>
              <a:t>Sed</a:t>
            </a:r>
            <a:r>
              <a:rPr lang="en-US" sz="1500" dirty="0">
                <a:solidFill>
                  <a:srgbClr val="3D3935"/>
                </a:solidFill>
                <a:latin typeface="Calibri"/>
              </a:rPr>
              <a:t> </a:t>
            </a:r>
            <a:r>
              <a:rPr lang="en-US" sz="1500" dirty="0" err="1">
                <a:solidFill>
                  <a:srgbClr val="3D3935"/>
                </a:solidFill>
                <a:latin typeface="Calibri"/>
              </a:rPr>
              <a:t>posuere</a:t>
            </a:r>
            <a:r>
              <a:rPr lang="en-US" sz="1500" dirty="0">
                <a:solidFill>
                  <a:srgbClr val="3D3935"/>
                </a:solidFill>
                <a:latin typeface="Calibri"/>
              </a:rPr>
              <a:t> </a:t>
            </a:r>
            <a:r>
              <a:rPr lang="en-US" sz="1500" dirty="0" err="1">
                <a:solidFill>
                  <a:srgbClr val="3D3935"/>
                </a:solidFill>
                <a:latin typeface="Calibri"/>
              </a:rPr>
              <a:t>cursus</a:t>
            </a:r>
            <a:r>
              <a:rPr lang="en-US" sz="1500" dirty="0">
                <a:solidFill>
                  <a:srgbClr val="3D3935"/>
                </a:solidFill>
                <a:latin typeface="Calibri"/>
              </a:rPr>
              <a:t> ligula in </a:t>
            </a:r>
            <a:r>
              <a:rPr lang="en-US" sz="1500" dirty="0" err="1">
                <a:solidFill>
                  <a:srgbClr val="3D3935"/>
                </a:solidFill>
                <a:latin typeface="Calibri"/>
              </a:rPr>
              <a:t>porta</a:t>
            </a:r>
            <a:r>
              <a:rPr lang="en-US" sz="1500" dirty="0">
                <a:solidFill>
                  <a:srgbClr val="3D3935"/>
                </a:solidFill>
                <a:latin typeface="Calibri"/>
              </a:rPr>
              <a:t>. </a:t>
            </a:r>
            <a:r>
              <a:rPr lang="en-US" sz="1500" dirty="0" err="1">
                <a:solidFill>
                  <a:srgbClr val="3D3935"/>
                </a:solidFill>
                <a:latin typeface="Calibri"/>
              </a:rPr>
              <a:t>Ut</a:t>
            </a:r>
            <a:r>
              <a:rPr lang="en-US" sz="1500" dirty="0">
                <a:solidFill>
                  <a:srgbClr val="3D3935"/>
                </a:solidFill>
                <a:latin typeface="Calibri"/>
              </a:rPr>
              <a:t> </a:t>
            </a:r>
            <a:r>
              <a:rPr lang="en-US" sz="1500" dirty="0" err="1">
                <a:solidFill>
                  <a:srgbClr val="3D3935"/>
                </a:solidFill>
                <a:latin typeface="Calibri"/>
              </a:rPr>
              <a:t>quis</a:t>
            </a:r>
            <a:r>
              <a:rPr lang="en-US" sz="1500" dirty="0">
                <a:solidFill>
                  <a:srgbClr val="3D3935"/>
                </a:solidFill>
                <a:latin typeface="Calibri"/>
              </a:rPr>
              <a:t> ex </a:t>
            </a:r>
            <a:r>
              <a:rPr lang="en-US" sz="1500" dirty="0" err="1">
                <a:solidFill>
                  <a:srgbClr val="3D3935"/>
                </a:solidFill>
                <a:latin typeface="Calibri"/>
              </a:rPr>
              <a:t>eget</a:t>
            </a:r>
            <a:r>
              <a:rPr lang="en-US" sz="1500" dirty="0">
                <a:solidFill>
                  <a:srgbClr val="3D3935"/>
                </a:solidFill>
                <a:latin typeface="Calibri"/>
              </a:rPr>
              <a:t> ligula </a:t>
            </a:r>
            <a:r>
              <a:rPr lang="en-US" sz="1500" dirty="0" err="1">
                <a:solidFill>
                  <a:srgbClr val="3D3935"/>
                </a:solidFill>
                <a:latin typeface="Calibri"/>
              </a:rPr>
              <a:t>ultricies</a:t>
            </a:r>
            <a:r>
              <a:rPr lang="en-US" sz="1500" dirty="0">
                <a:solidFill>
                  <a:srgbClr val="3D3935"/>
                </a:solidFill>
                <a:latin typeface="Calibri"/>
              </a:rPr>
              <a:t> </a:t>
            </a:r>
            <a:r>
              <a:rPr lang="en-US" sz="1500" dirty="0" err="1">
                <a:solidFill>
                  <a:srgbClr val="3D3935"/>
                </a:solidFill>
                <a:latin typeface="Calibri"/>
              </a:rPr>
              <a:t>pulvinar</a:t>
            </a:r>
            <a:r>
              <a:rPr lang="en-US" sz="1500" dirty="0">
                <a:solidFill>
                  <a:srgbClr val="3D3935"/>
                </a:solidFill>
                <a:latin typeface="Calibri"/>
              </a:rPr>
              <a:t> </a:t>
            </a:r>
            <a:r>
              <a:rPr lang="en-US" sz="1500" dirty="0" err="1">
                <a:solidFill>
                  <a:srgbClr val="3D3935"/>
                </a:solidFill>
                <a:latin typeface="Calibri"/>
              </a:rPr>
              <a:t>eget</a:t>
            </a:r>
            <a:r>
              <a:rPr lang="en-US" sz="1500" dirty="0">
                <a:solidFill>
                  <a:srgbClr val="3D3935"/>
                </a:solidFill>
                <a:latin typeface="Calibri"/>
              </a:rPr>
              <a:t> </a:t>
            </a:r>
            <a:r>
              <a:rPr lang="en-US" sz="1500" dirty="0" err="1">
                <a:solidFill>
                  <a:srgbClr val="3D3935"/>
                </a:solidFill>
                <a:latin typeface="Calibri"/>
              </a:rPr>
              <a:t>mollis</a:t>
            </a:r>
            <a:r>
              <a:rPr lang="en-US" sz="1500" dirty="0">
                <a:solidFill>
                  <a:srgbClr val="3D3935"/>
                </a:solidFill>
                <a:latin typeface="Calibri"/>
              </a:rPr>
              <a:t> </a:t>
            </a:r>
            <a:r>
              <a:rPr lang="en-US" sz="1500" dirty="0" err="1">
                <a:solidFill>
                  <a:srgbClr val="3D3935"/>
                </a:solidFill>
                <a:latin typeface="Calibri"/>
              </a:rPr>
              <a:t>tellus</a:t>
            </a:r>
            <a:r>
              <a:rPr lang="en-US" sz="1500" dirty="0">
                <a:solidFill>
                  <a:srgbClr val="3D3935"/>
                </a:solidFill>
                <a:latin typeface="Calibri"/>
              </a:rPr>
              <a:t>. </a:t>
            </a:r>
            <a:endParaRPr lang="en-US" dirty="0"/>
          </a:p>
        </p:txBody>
      </p:sp>
      <p:sp>
        <p:nvSpPr>
          <p:cNvPr id="9" name="Picture Placeholder 8"/>
          <p:cNvSpPr>
            <a:spLocks noGrp="1"/>
          </p:cNvSpPr>
          <p:nvPr>
            <p:ph type="pic" sz="quarter" idx="13"/>
          </p:nvPr>
        </p:nvSpPr>
        <p:spPr>
          <a:xfrm>
            <a:off x="5090161" y="1202408"/>
            <a:ext cx="3749039" cy="3751088"/>
          </a:xfrm>
          <a:prstGeom prst="ellipse">
            <a:avLst/>
          </a:prstGeom>
        </p:spPr>
        <p:txBody>
          <a:bodyPr vert="horz"/>
          <a:lstStyle/>
          <a:p>
            <a:r>
              <a:rPr lang="en-US"/>
              <a:t>Click icon to add picture</a:t>
            </a:r>
          </a:p>
        </p:txBody>
      </p:sp>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rot="10800000">
            <a:off x="-114075" y="71321"/>
            <a:ext cx="1579929" cy="1131086"/>
          </a:xfrm>
          <a:prstGeom prst="rect">
            <a:avLst/>
          </a:prstGeom>
        </p:spPr>
      </p:pic>
    </p:spTree>
    <p:extLst>
      <p:ext uri="{BB962C8B-B14F-4D97-AF65-F5344CB8AC3E}">
        <p14:creationId xmlns:p14="http://schemas.microsoft.com/office/powerpoint/2010/main" val="2153870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10" name="Picture 9" descr="NAHB 2 Line CMYK.eps"/>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1544" y="4390506"/>
            <a:ext cx="700414" cy="486547"/>
          </a:xfrm>
          <a:prstGeom prst="rect">
            <a:avLst/>
          </a:prstGeom>
        </p:spPr>
      </p:pic>
      <p:sp>
        <p:nvSpPr>
          <p:cNvPr id="12" name="Text Placeholder 2"/>
          <p:cNvSpPr>
            <a:spLocks noGrp="1"/>
          </p:cNvSpPr>
          <p:nvPr>
            <p:ph type="body" sz="quarter" idx="10" hasCustomPrompt="1"/>
          </p:nvPr>
        </p:nvSpPr>
        <p:spPr>
          <a:xfrm>
            <a:off x="1465855" y="71321"/>
            <a:ext cx="3888465" cy="1131087"/>
          </a:xfrm>
          <a:prstGeom prst="rect">
            <a:avLst/>
          </a:prstGeom>
        </p:spPr>
        <p:txBody>
          <a:bodyPr vert="horz" lIns="0" tIns="0" rIns="0" bIns="0" anchor="ctr" anchorCtr="0"/>
          <a:lstStyle>
            <a:lvl1pPr marL="0" indent="0">
              <a:spcBef>
                <a:spcPts val="0"/>
              </a:spcBef>
              <a:spcAft>
                <a:spcPts val="600"/>
              </a:spcAft>
              <a:buNone/>
              <a:defRPr sz="3600" b="0" i="0">
                <a:solidFill>
                  <a:schemeClr val="accent3"/>
                </a:solidFill>
                <a:latin typeface="Calibri Light"/>
                <a:cs typeface="Calibri Light"/>
              </a:defRPr>
            </a:lvl1pPr>
          </a:lstStyle>
          <a:p>
            <a:pPr lvl="0"/>
            <a:r>
              <a:rPr lang="en-US" dirty="0"/>
              <a:t>Page Header</a:t>
            </a:r>
          </a:p>
        </p:txBody>
      </p:sp>
      <p:sp>
        <p:nvSpPr>
          <p:cNvPr id="13" name="Text Placeholder 5"/>
          <p:cNvSpPr>
            <a:spLocks noGrp="1"/>
          </p:cNvSpPr>
          <p:nvPr>
            <p:ph type="body" sz="quarter" idx="11" hasCustomPrompt="1"/>
          </p:nvPr>
        </p:nvSpPr>
        <p:spPr>
          <a:xfrm>
            <a:off x="1465855" y="1404346"/>
            <a:ext cx="3888465" cy="2986160"/>
          </a:xfrm>
          <a:prstGeom prst="rect">
            <a:avLst/>
          </a:prstGeom>
        </p:spPr>
        <p:txBody>
          <a:bodyPr vert="horz" lIns="0" tIns="0" rIns="0" bIns="0"/>
          <a:lstStyle>
            <a:lvl1pPr marL="0" indent="0">
              <a:lnSpc>
                <a:spcPts val="2100"/>
              </a:lnSpc>
              <a:spcBef>
                <a:spcPts val="0"/>
              </a:spcBef>
              <a:spcAft>
                <a:spcPts val="600"/>
              </a:spcAft>
              <a:buNone/>
              <a:defRPr lang="en-US" sz="1500" smtClean="0"/>
            </a:lvl1pPr>
            <a:lvl2pPr marL="742950" indent="-285750">
              <a:buFont typeface="Arial"/>
              <a:buChar char="•"/>
              <a:defRPr sz="1500">
                <a:latin typeface="Calibri"/>
                <a:cs typeface="Calibri"/>
              </a:defRPr>
            </a:lvl2pPr>
            <a:lvl3pPr marL="914400" indent="0">
              <a:buNone/>
              <a:defRPr sz="1500">
                <a:latin typeface="Calibri"/>
                <a:cs typeface="Calibri"/>
              </a:defRPr>
            </a:lvl3pPr>
            <a:lvl4pPr marL="1371600" indent="0">
              <a:buNone/>
              <a:defRPr sz="1500">
                <a:latin typeface="Calibri"/>
                <a:cs typeface="Calibri"/>
              </a:defRPr>
            </a:lvl4pPr>
            <a:lvl5pPr marL="1828800" indent="0">
              <a:buNone/>
              <a:defRPr sz="1500">
                <a:latin typeface="Calibri"/>
                <a:cs typeface="Calibri"/>
              </a:defRPr>
            </a:lvl5pPr>
          </a:lstStyle>
          <a:p>
            <a:pPr lvl="0"/>
            <a:r>
              <a:rPr lang="en-US" dirty="0" err="1"/>
              <a:t>Lorem</a:t>
            </a:r>
            <a:r>
              <a:rPr lang="en-US" dirty="0"/>
              <a:t> </a:t>
            </a:r>
            <a:r>
              <a:rPr lang="en-US" dirty="0" err="1"/>
              <a:t>ipsum</a:t>
            </a:r>
            <a:r>
              <a:rPr lang="en-US" dirty="0"/>
              <a:t> dolor sit </a:t>
            </a:r>
            <a:r>
              <a:rPr lang="en-US" dirty="0" err="1"/>
              <a:t>amet</a:t>
            </a:r>
            <a:r>
              <a:rPr lang="en-US" dirty="0"/>
              <a:t>, </a:t>
            </a:r>
            <a:r>
              <a:rPr lang="en-US" sz="1500" dirty="0" err="1">
                <a:solidFill>
                  <a:srgbClr val="3D3935"/>
                </a:solidFill>
                <a:latin typeface="+mn-lt"/>
              </a:rPr>
              <a:t>consectetur</a:t>
            </a:r>
            <a:r>
              <a:rPr lang="en-US" sz="1500" dirty="0">
                <a:solidFill>
                  <a:srgbClr val="3D3935"/>
                </a:solidFill>
                <a:latin typeface="+mn-lt"/>
              </a:rPr>
              <a:t> </a:t>
            </a:r>
            <a:r>
              <a:rPr lang="en-US" sz="1500" dirty="0" err="1">
                <a:solidFill>
                  <a:srgbClr val="3D3935"/>
                </a:solidFill>
                <a:latin typeface="+mn-lt"/>
              </a:rPr>
              <a:t>adipiscing</a:t>
            </a:r>
            <a:r>
              <a:rPr lang="en-US" sz="1500" dirty="0">
                <a:solidFill>
                  <a:srgbClr val="3D3935"/>
                </a:solidFill>
                <a:latin typeface="+mn-lt"/>
              </a:rPr>
              <a:t> </a:t>
            </a:r>
            <a:r>
              <a:rPr lang="en-US" sz="1500" dirty="0" err="1">
                <a:solidFill>
                  <a:srgbClr val="3D3935"/>
                </a:solidFill>
                <a:latin typeface="+mn-lt"/>
              </a:rPr>
              <a:t>elit</a:t>
            </a:r>
            <a:r>
              <a:rPr lang="en-US" sz="1500" dirty="0">
                <a:solidFill>
                  <a:srgbClr val="3D3935"/>
                </a:solidFill>
                <a:latin typeface="+mn-lt"/>
              </a:rPr>
              <a:t>. </a:t>
            </a:r>
            <a:r>
              <a:rPr lang="en-US" sz="1500" dirty="0" err="1">
                <a:solidFill>
                  <a:srgbClr val="3D3935"/>
                </a:solidFill>
                <a:latin typeface="+mn-lt"/>
              </a:rPr>
              <a:t>Vestibulum</a:t>
            </a:r>
            <a:r>
              <a:rPr lang="en-US" sz="1500" dirty="0">
                <a:solidFill>
                  <a:srgbClr val="3D3935"/>
                </a:solidFill>
                <a:latin typeface="+mn-lt"/>
              </a:rPr>
              <a:t> ac ante </a:t>
            </a:r>
            <a:r>
              <a:rPr lang="en-US" sz="1500" dirty="0" err="1">
                <a:solidFill>
                  <a:srgbClr val="3D3935"/>
                </a:solidFill>
                <a:latin typeface="+mn-lt"/>
              </a:rPr>
              <a:t>feugiat</a:t>
            </a:r>
            <a:r>
              <a:rPr lang="en-US" sz="1500" dirty="0">
                <a:solidFill>
                  <a:srgbClr val="3D3935"/>
                </a:solidFill>
                <a:latin typeface="+mn-lt"/>
              </a:rPr>
              <a:t>, </a:t>
            </a:r>
            <a:r>
              <a:rPr lang="en-US" sz="1500" dirty="0" err="1">
                <a:solidFill>
                  <a:srgbClr val="3D3935"/>
                </a:solidFill>
                <a:latin typeface="+mn-lt"/>
              </a:rPr>
              <a:t>maximus</a:t>
            </a:r>
            <a:r>
              <a:rPr lang="en-US" sz="1500" dirty="0">
                <a:solidFill>
                  <a:srgbClr val="3D3935"/>
                </a:solidFill>
                <a:latin typeface="+mn-lt"/>
              </a:rPr>
              <a:t> </a:t>
            </a:r>
            <a:r>
              <a:rPr lang="en-US" sz="1500" dirty="0" err="1">
                <a:solidFill>
                  <a:srgbClr val="3D3935"/>
                </a:solidFill>
                <a:latin typeface="+mn-lt"/>
              </a:rPr>
              <a:t>erat</a:t>
            </a:r>
            <a:r>
              <a:rPr lang="en-US" sz="1500" dirty="0">
                <a:solidFill>
                  <a:srgbClr val="3D3935"/>
                </a:solidFill>
                <a:latin typeface="+mn-lt"/>
              </a:rPr>
              <a:t> et, </a:t>
            </a:r>
            <a:r>
              <a:rPr lang="en-US" sz="1500" dirty="0" err="1">
                <a:solidFill>
                  <a:srgbClr val="3D3935"/>
                </a:solidFill>
                <a:latin typeface="+mn-lt"/>
              </a:rPr>
              <a:t>accumsan</a:t>
            </a:r>
            <a:r>
              <a:rPr lang="en-US" sz="1500" dirty="0">
                <a:solidFill>
                  <a:srgbClr val="3D3935"/>
                </a:solidFill>
                <a:latin typeface="+mn-lt"/>
              </a:rPr>
              <a:t> </a:t>
            </a:r>
            <a:r>
              <a:rPr lang="en-US" sz="1500" dirty="0" err="1">
                <a:solidFill>
                  <a:srgbClr val="3D3935"/>
                </a:solidFill>
                <a:latin typeface="+mn-lt"/>
              </a:rPr>
              <a:t>neque</a:t>
            </a:r>
            <a:r>
              <a:rPr lang="en-US" sz="1500" dirty="0">
                <a:solidFill>
                  <a:srgbClr val="3D3935"/>
                </a:solidFill>
                <a:latin typeface="+mn-lt"/>
              </a:rPr>
              <a:t>. </a:t>
            </a:r>
            <a:r>
              <a:rPr lang="en-US" sz="1500" dirty="0" err="1">
                <a:solidFill>
                  <a:srgbClr val="3D3935"/>
                </a:solidFill>
                <a:latin typeface="+mn-lt"/>
              </a:rPr>
              <a:t>Nulla</a:t>
            </a:r>
            <a:r>
              <a:rPr lang="en-US" sz="1500" dirty="0">
                <a:solidFill>
                  <a:srgbClr val="3D3935"/>
                </a:solidFill>
                <a:latin typeface="+mn-lt"/>
              </a:rPr>
              <a:t> </a:t>
            </a:r>
            <a:r>
              <a:rPr lang="en-US" sz="1500" dirty="0" err="1">
                <a:solidFill>
                  <a:srgbClr val="3D3935"/>
                </a:solidFill>
                <a:latin typeface="+mn-lt"/>
              </a:rPr>
              <a:t>lacinia</a:t>
            </a:r>
            <a:r>
              <a:rPr lang="en-US" sz="1500" dirty="0">
                <a:solidFill>
                  <a:srgbClr val="3D3935"/>
                </a:solidFill>
                <a:latin typeface="+mn-lt"/>
              </a:rPr>
              <a:t> </a:t>
            </a:r>
            <a:r>
              <a:rPr lang="en-US" sz="1500" dirty="0" err="1">
                <a:solidFill>
                  <a:srgbClr val="3D3935"/>
                </a:solidFill>
                <a:latin typeface="+mn-lt"/>
              </a:rPr>
              <a:t>purus</a:t>
            </a:r>
            <a:r>
              <a:rPr lang="en-US" sz="1500" dirty="0">
                <a:solidFill>
                  <a:srgbClr val="3D3935"/>
                </a:solidFill>
                <a:latin typeface="+mn-lt"/>
              </a:rPr>
              <a:t> a </a:t>
            </a:r>
            <a:r>
              <a:rPr lang="en-US" sz="1500" dirty="0" err="1">
                <a:solidFill>
                  <a:srgbClr val="3D3935"/>
                </a:solidFill>
                <a:latin typeface="+mn-lt"/>
              </a:rPr>
              <a:t>lorem</a:t>
            </a:r>
            <a:r>
              <a:rPr lang="en-US" sz="1500" dirty="0">
                <a:solidFill>
                  <a:srgbClr val="3D3935"/>
                </a:solidFill>
                <a:latin typeface="+mn-lt"/>
              </a:rPr>
              <a:t> </a:t>
            </a:r>
            <a:r>
              <a:rPr lang="en-US" sz="1500" dirty="0" err="1">
                <a:solidFill>
                  <a:srgbClr val="3D3935"/>
                </a:solidFill>
                <a:latin typeface="+mn-lt"/>
              </a:rPr>
              <a:t>tincidunt</a:t>
            </a:r>
            <a:r>
              <a:rPr lang="en-US" sz="1500" dirty="0">
                <a:solidFill>
                  <a:srgbClr val="3D3935"/>
                </a:solidFill>
                <a:latin typeface="+mn-lt"/>
              </a:rPr>
              <a:t> </a:t>
            </a:r>
            <a:r>
              <a:rPr lang="en-US" sz="1500" dirty="0" err="1">
                <a:solidFill>
                  <a:srgbClr val="3D3935"/>
                </a:solidFill>
                <a:latin typeface="+mn-lt"/>
              </a:rPr>
              <a:t>consequat</a:t>
            </a:r>
            <a:r>
              <a:rPr lang="en-US" sz="1500" dirty="0">
                <a:solidFill>
                  <a:srgbClr val="3D3935"/>
                </a:solidFill>
                <a:latin typeface="+mn-lt"/>
              </a:rPr>
              <a:t>. </a:t>
            </a:r>
            <a:r>
              <a:rPr lang="en-US" sz="1500" dirty="0" err="1">
                <a:solidFill>
                  <a:srgbClr val="3D3935"/>
                </a:solidFill>
                <a:latin typeface="+mn-lt"/>
              </a:rPr>
              <a:t>Sed</a:t>
            </a:r>
            <a:r>
              <a:rPr lang="en-US" sz="1500" dirty="0">
                <a:solidFill>
                  <a:srgbClr val="3D3935"/>
                </a:solidFill>
                <a:latin typeface="+mn-lt"/>
              </a:rPr>
              <a:t> </a:t>
            </a:r>
            <a:r>
              <a:rPr lang="en-US" sz="1500" dirty="0" err="1">
                <a:solidFill>
                  <a:srgbClr val="3D3935"/>
                </a:solidFill>
                <a:latin typeface="+mn-lt"/>
              </a:rPr>
              <a:t>posuere</a:t>
            </a:r>
            <a:r>
              <a:rPr lang="en-US" sz="1500" dirty="0">
                <a:solidFill>
                  <a:srgbClr val="3D3935"/>
                </a:solidFill>
                <a:latin typeface="+mn-lt"/>
              </a:rPr>
              <a:t> </a:t>
            </a:r>
            <a:r>
              <a:rPr lang="en-US" sz="1500" dirty="0" err="1">
                <a:solidFill>
                  <a:srgbClr val="3D3935"/>
                </a:solidFill>
                <a:latin typeface="+mn-lt"/>
              </a:rPr>
              <a:t>cursus</a:t>
            </a:r>
            <a:r>
              <a:rPr lang="en-US" sz="1500" dirty="0">
                <a:solidFill>
                  <a:srgbClr val="3D3935"/>
                </a:solidFill>
                <a:latin typeface="+mn-lt"/>
              </a:rPr>
              <a:t> ligula in </a:t>
            </a:r>
            <a:r>
              <a:rPr lang="en-US" sz="1500" dirty="0" err="1">
                <a:solidFill>
                  <a:srgbClr val="3D3935"/>
                </a:solidFill>
                <a:latin typeface="+mn-lt"/>
              </a:rPr>
              <a:t>porta</a:t>
            </a:r>
            <a:r>
              <a:rPr lang="en-US" sz="1500" dirty="0">
                <a:solidFill>
                  <a:srgbClr val="3D3935"/>
                </a:solidFill>
                <a:latin typeface="+mn-lt"/>
              </a:rPr>
              <a:t>. </a:t>
            </a:r>
            <a:r>
              <a:rPr lang="en-US" sz="1500" dirty="0" err="1">
                <a:solidFill>
                  <a:srgbClr val="3D3935"/>
                </a:solidFill>
                <a:latin typeface="+mn-lt"/>
              </a:rPr>
              <a:t>Ut</a:t>
            </a:r>
            <a:r>
              <a:rPr lang="en-US" sz="1500" dirty="0">
                <a:solidFill>
                  <a:srgbClr val="3D3935"/>
                </a:solidFill>
                <a:latin typeface="+mn-lt"/>
              </a:rPr>
              <a:t> </a:t>
            </a:r>
            <a:r>
              <a:rPr lang="en-US" sz="1500" dirty="0" err="1">
                <a:solidFill>
                  <a:srgbClr val="3D3935"/>
                </a:solidFill>
                <a:latin typeface="+mn-lt"/>
              </a:rPr>
              <a:t>quis</a:t>
            </a:r>
            <a:r>
              <a:rPr lang="en-US" sz="1500" dirty="0">
                <a:solidFill>
                  <a:srgbClr val="3D3935"/>
                </a:solidFill>
                <a:latin typeface="+mn-lt"/>
              </a:rPr>
              <a:t> ex </a:t>
            </a:r>
            <a:r>
              <a:rPr lang="en-US" sz="1500" dirty="0" err="1">
                <a:solidFill>
                  <a:srgbClr val="3D3935"/>
                </a:solidFill>
                <a:latin typeface="+mn-lt"/>
              </a:rPr>
              <a:t>eget</a:t>
            </a:r>
            <a:r>
              <a:rPr lang="en-US" sz="1500" dirty="0">
                <a:solidFill>
                  <a:srgbClr val="3D3935"/>
                </a:solidFill>
                <a:latin typeface="+mn-lt"/>
              </a:rPr>
              <a:t> ligula </a:t>
            </a:r>
            <a:r>
              <a:rPr lang="en-US" sz="1500" dirty="0" err="1">
                <a:solidFill>
                  <a:srgbClr val="3D3935"/>
                </a:solidFill>
                <a:latin typeface="+mn-lt"/>
              </a:rPr>
              <a:t>ultricies</a:t>
            </a:r>
            <a:r>
              <a:rPr lang="en-US" sz="1500" dirty="0">
                <a:solidFill>
                  <a:srgbClr val="3D3935"/>
                </a:solidFill>
                <a:latin typeface="+mn-lt"/>
              </a:rPr>
              <a:t> </a:t>
            </a:r>
            <a:r>
              <a:rPr lang="en-US" sz="1500" dirty="0" err="1">
                <a:solidFill>
                  <a:srgbClr val="3D3935"/>
                </a:solidFill>
                <a:latin typeface="+mn-lt"/>
              </a:rPr>
              <a:t>pulvinar</a:t>
            </a:r>
            <a:r>
              <a:rPr lang="en-US" sz="1500" dirty="0">
                <a:solidFill>
                  <a:srgbClr val="3D3935"/>
                </a:solidFill>
                <a:latin typeface="+mn-lt"/>
              </a:rPr>
              <a:t> </a:t>
            </a:r>
            <a:r>
              <a:rPr lang="en-US" sz="1500" dirty="0" err="1">
                <a:solidFill>
                  <a:srgbClr val="3D3935"/>
                </a:solidFill>
                <a:latin typeface="+mn-lt"/>
              </a:rPr>
              <a:t>eget</a:t>
            </a:r>
            <a:r>
              <a:rPr lang="en-US" sz="1500" dirty="0">
                <a:solidFill>
                  <a:srgbClr val="3D3935"/>
                </a:solidFill>
                <a:latin typeface="+mn-lt"/>
              </a:rPr>
              <a:t> </a:t>
            </a:r>
            <a:r>
              <a:rPr lang="en-US" sz="1500" dirty="0" err="1">
                <a:solidFill>
                  <a:srgbClr val="3D3935"/>
                </a:solidFill>
                <a:latin typeface="+mn-lt"/>
              </a:rPr>
              <a:t>mollis</a:t>
            </a:r>
            <a:r>
              <a:rPr lang="en-US" sz="1500" dirty="0">
                <a:solidFill>
                  <a:srgbClr val="3D3935"/>
                </a:solidFill>
                <a:latin typeface="+mn-lt"/>
              </a:rPr>
              <a:t> </a:t>
            </a:r>
            <a:r>
              <a:rPr lang="en-US" sz="1500" dirty="0" err="1">
                <a:solidFill>
                  <a:srgbClr val="3D3935"/>
                </a:solidFill>
                <a:latin typeface="+mn-lt"/>
              </a:rPr>
              <a:t>tellus</a:t>
            </a:r>
            <a:r>
              <a:rPr lang="en-US" sz="1500" dirty="0">
                <a:solidFill>
                  <a:srgbClr val="3D3935"/>
                </a:solidFill>
                <a:latin typeface="+mn-lt"/>
              </a:rPr>
              <a:t>. </a:t>
            </a:r>
          </a:p>
          <a:p>
            <a:pPr lvl="1"/>
            <a:r>
              <a:rPr lang="en-US" dirty="0"/>
              <a:t>Bullet number one</a:t>
            </a:r>
          </a:p>
          <a:p>
            <a:pPr lvl="1"/>
            <a:r>
              <a:rPr lang="en-US" dirty="0"/>
              <a:t>Bullet number two</a:t>
            </a:r>
          </a:p>
        </p:txBody>
      </p:sp>
      <p:sp>
        <p:nvSpPr>
          <p:cNvPr id="4" name="Picture Placeholder 3"/>
          <p:cNvSpPr>
            <a:spLocks noGrp="1"/>
          </p:cNvSpPr>
          <p:nvPr>
            <p:ph type="pic" sz="quarter" idx="13"/>
          </p:nvPr>
        </p:nvSpPr>
        <p:spPr>
          <a:xfrm>
            <a:off x="5621338" y="203553"/>
            <a:ext cx="3005137" cy="2238375"/>
          </a:xfrm>
          <a:prstGeom prst="rect">
            <a:avLst/>
          </a:prstGeom>
        </p:spPr>
        <p:txBody>
          <a:bodyPr vert="horz"/>
          <a:lstStyle/>
          <a:p>
            <a:r>
              <a:rPr lang="en-US"/>
              <a:t>Click icon to add picture</a:t>
            </a:r>
          </a:p>
        </p:txBody>
      </p:sp>
      <p:sp>
        <p:nvSpPr>
          <p:cNvPr id="16" name="Picture Placeholder 3"/>
          <p:cNvSpPr>
            <a:spLocks noGrp="1"/>
          </p:cNvSpPr>
          <p:nvPr>
            <p:ph type="pic" sz="quarter" idx="14"/>
          </p:nvPr>
        </p:nvSpPr>
        <p:spPr>
          <a:xfrm>
            <a:off x="5621446" y="2659351"/>
            <a:ext cx="3005137" cy="2238375"/>
          </a:xfrm>
          <a:prstGeom prst="rect">
            <a:avLst/>
          </a:prstGeom>
        </p:spPr>
        <p:txBody>
          <a:bodyPr vert="horz"/>
          <a:lstStyle/>
          <a:p>
            <a:r>
              <a:rPr lang="en-US"/>
              <a:t>Click icon to add picture</a:t>
            </a:r>
          </a:p>
        </p:txBody>
      </p:sp>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rot="10800000">
            <a:off x="-114075" y="71321"/>
            <a:ext cx="1579929" cy="1131086"/>
          </a:xfrm>
          <a:prstGeom prst="rect">
            <a:avLst/>
          </a:prstGeom>
        </p:spPr>
      </p:pic>
    </p:spTree>
    <p:extLst>
      <p:ext uri="{BB962C8B-B14F-4D97-AF65-F5344CB8AC3E}">
        <p14:creationId xmlns:p14="http://schemas.microsoft.com/office/powerpoint/2010/main" val="1392706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869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2" r:id="rId5"/>
    <p:sldLayoutId id="2147483653" r:id="rId6"/>
    <p:sldLayoutId id="2147483656" r:id="rId7"/>
    <p:sldLayoutId id="2147483660" r:id="rId8"/>
    <p:sldLayoutId id="2147483659" r:id="rId9"/>
    <p:sldLayoutId id="2147483662" r:id="rId10"/>
    <p:sldLayoutId id="2147483658" r:id="rId11"/>
    <p:sldLayoutId id="2147483657" r:id="rId12"/>
    <p:sldLayoutId id="2147483655" r:id="rId13"/>
    <p:sldLayoutId id="2147483661" r:id="rId1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wmf"/><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hyperlink" Target="mailto:dbassert@nahb.org"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6021537" y="1054909"/>
            <a:ext cx="10193682" cy="2892802"/>
          </a:xfrm>
          <a:prstGeom prst="rect">
            <a:avLst/>
          </a:prstGeom>
        </p:spPr>
      </p:pic>
      <p:pic>
        <p:nvPicPr>
          <p:cNvPr id="3" name="Picture 2" descr="NAHB 2 Line CMYK.eps"/>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19960" y="4191000"/>
            <a:ext cx="987617" cy="686054"/>
          </a:xfrm>
          <a:prstGeom prst="rect">
            <a:avLst/>
          </a:prstGeom>
        </p:spPr>
      </p:pic>
      <p:sp>
        <p:nvSpPr>
          <p:cNvPr id="4" name="TextBox 3"/>
          <p:cNvSpPr txBox="1"/>
          <p:nvPr/>
        </p:nvSpPr>
        <p:spPr>
          <a:xfrm>
            <a:off x="1432560" y="1085389"/>
            <a:ext cx="4419600" cy="2462213"/>
          </a:xfrm>
          <a:prstGeom prst="rect">
            <a:avLst/>
          </a:prstGeom>
          <a:noFill/>
        </p:spPr>
        <p:txBody>
          <a:bodyPr wrap="square" lIns="0" tIns="0" rIns="0" bIns="0" rtlCol="0">
            <a:spAutoFit/>
          </a:bodyPr>
          <a:lstStyle/>
          <a:p>
            <a:pPr algn="r"/>
            <a:r>
              <a:rPr lang="en-US" sz="4000">
                <a:solidFill>
                  <a:srgbClr val="9D968D"/>
                </a:solidFill>
                <a:latin typeface="Calibri Light"/>
                <a:cs typeface="Calibri Light"/>
              </a:rPr>
              <a:t>Leveraging the Approval Process to Get the Development You Want</a:t>
            </a:r>
            <a:endParaRPr lang="en-US" sz="4000" dirty="0">
              <a:solidFill>
                <a:srgbClr val="9D968D"/>
              </a:solidFill>
              <a:latin typeface="Calibri Light"/>
              <a:cs typeface="Calibri Light"/>
            </a:endParaRPr>
          </a:p>
        </p:txBody>
      </p:sp>
    </p:spTree>
    <p:extLst>
      <p:ext uri="{BB962C8B-B14F-4D97-AF65-F5344CB8AC3E}">
        <p14:creationId xmlns:p14="http://schemas.microsoft.com/office/powerpoint/2010/main" val="1082187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Increased Process Efficiency is a </a:t>
            </a:r>
            <a:br>
              <a:rPr lang="en-US" dirty="0"/>
            </a:br>
            <a:r>
              <a:rPr lang="en-US" dirty="0"/>
              <a:t>Win-win for All</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Developers and builders</a:t>
            </a:r>
          </a:p>
          <a:p>
            <a:pPr marL="285750" indent="-285750">
              <a:buFont typeface="Arial" panose="020B0604020202020204" pitchFamily="34" charset="0"/>
              <a:buChar char="•"/>
            </a:pPr>
            <a:r>
              <a:rPr lang="en-US" dirty="0"/>
              <a:t>Homebuyers and renters</a:t>
            </a:r>
          </a:p>
          <a:p>
            <a:pPr marL="285750" indent="-285750">
              <a:buFont typeface="Arial" panose="020B0604020202020204" pitchFamily="34" charset="0"/>
              <a:buChar char="•"/>
            </a:pPr>
            <a:r>
              <a:rPr lang="en-US" dirty="0"/>
              <a:t>Local government</a:t>
            </a:r>
          </a:p>
          <a:p>
            <a:pPr marL="285750" indent="-285750">
              <a:buFont typeface="Arial" panose="020B0604020202020204" pitchFamily="34" charset="0"/>
              <a:buChar char="•"/>
            </a:pPr>
            <a:r>
              <a:rPr lang="en-US" dirty="0"/>
              <a:t>Taxpayers</a:t>
            </a:r>
          </a:p>
          <a:p>
            <a:endParaRPr lang="en-US" dirty="0"/>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
        <p:nvSpPr>
          <p:cNvPr id="6" name="TextBox 5"/>
          <p:cNvSpPr txBox="1"/>
          <p:nvPr/>
        </p:nvSpPr>
        <p:spPr>
          <a:xfrm>
            <a:off x="5943406" y="4957127"/>
            <a:ext cx="2042547" cy="215444"/>
          </a:xfrm>
          <a:prstGeom prst="rect">
            <a:avLst/>
          </a:prstGeom>
          <a:noFill/>
        </p:spPr>
        <p:txBody>
          <a:bodyPr wrap="none" rtlCol="0">
            <a:spAutoFit/>
          </a:bodyPr>
          <a:lstStyle/>
          <a:p>
            <a:r>
              <a:rPr lang="en-US" sz="800" dirty="0">
                <a:solidFill>
                  <a:schemeClr val="bg1">
                    <a:lumMod val="65000"/>
                  </a:schemeClr>
                </a:solidFill>
              </a:rPr>
              <a:t>Celadon at 9</a:t>
            </a:r>
            <a:r>
              <a:rPr lang="en-US" sz="800" baseline="30000" dirty="0">
                <a:solidFill>
                  <a:schemeClr val="bg1">
                    <a:lumMod val="65000"/>
                  </a:schemeClr>
                </a:solidFill>
              </a:rPr>
              <a:t>th</a:t>
            </a:r>
            <a:r>
              <a:rPr lang="en-US" sz="800" dirty="0">
                <a:solidFill>
                  <a:schemeClr val="bg1">
                    <a:lumMod val="65000"/>
                  </a:schemeClr>
                </a:solidFill>
              </a:rPr>
              <a:t> &amp; Broadway, Stephen Whalen</a:t>
            </a:r>
          </a:p>
        </p:txBody>
      </p:sp>
    </p:spTree>
    <p:extLst>
      <p:ext uri="{BB962C8B-B14F-4D97-AF65-F5344CB8AC3E}">
        <p14:creationId xmlns:p14="http://schemas.microsoft.com/office/powerpoint/2010/main" val="884179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Streamlining/Consolidating</a:t>
            </a:r>
            <a:br>
              <a:rPr lang="en-US" dirty="0"/>
            </a:br>
            <a:r>
              <a:rPr lang="en-US" dirty="0"/>
              <a:t> the Review Process</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Overhaul permitting approval process</a:t>
            </a:r>
          </a:p>
          <a:p>
            <a:pPr marL="285750" indent="-285750">
              <a:buFont typeface="Arial" panose="020B0604020202020204" pitchFamily="34" charset="0"/>
              <a:buChar char="•"/>
            </a:pPr>
            <a:r>
              <a:rPr lang="en-US" dirty="0"/>
              <a:t>One-stop permit system</a:t>
            </a:r>
          </a:p>
          <a:p>
            <a:pPr marL="285750" indent="-285750">
              <a:buFont typeface="Arial" panose="020B0604020202020204" pitchFamily="34" charset="0"/>
              <a:buChar char="•"/>
            </a:pPr>
            <a:r>
              <a:rPr lang="en-US" dirty="0"/>
              <a:t>Increase coordination between agencies</a:t>
            </a:r>
          </a:p>
          <a:p>
            <a:pPr marL="285750" indent="-285750">
              <a:buFont typeface="Arial" panose="020B0604020202020204" pitchFamily="34" charset="0"/>
              <a:buChar char="•"/>
            </a:pPr>
            <a:r>
              <a:rPr lang="en-US" dirty="0"/>
              <a:t>Standardize interpretation</a:t>
            </a:r>
          </a:p>
          <a:p>
            <a:pPr marL="285750" indent="-285750">
              <a:buFont typeface="Arial" panose="020B0604020202020204" pitchFamily="34" charset="0"/>
              <a:buChar char="•"/>
            </a:pPr>
            <a:r>
              <a:rPr lang="en-US" dirty="0"/>
              <a:t>Change or update zoning to reduce need for variances</a:t>
            </a:r>
          </a:p>
          <a:p>
            <a:pPr marL="285750" indent="-285750">
              <a:buFont typeface="Arial" panose="020B0604020202020204" pitchFamily="34" charset="0"/>
              <a:buChar char="•"/>
            </a:pPr>
            <a:r>
              <a:rPr lang="en-US" dirty="0"/>
              <a:t>Combine public hearings</a:t>
            </a:r>
          </a:p>
          <a:p>
            <a:endParaRPr lang="en-US" dirty="0"/>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36002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Increasing Staff Capacity</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Maintain appropriate staffing levels</a:t>
            </a:r>
          </a:p>
          <a:p>
            <a:pPr marL="285750" indent="-285750">
              <a:buFont typeface="Arial" panose="020B0604020202020204" pitchFamily="34" charset="0"/>
              <a:buChar char="•"/>
            </a:pPr>
            <a:r>
              <a:rPr lang="en-US" dirty="0"/>
              <a:t>Hire specialized staff</a:t>
            </a:r>
          </a:p>
          <a:p>
            <a:pPr marL="285750" indent="-285750">
              <a:buFont typeface="Arial" panose="020B0604020202020204" pitchFamily="34" charset="0"/>
              <a:buChar char="•"/>
            </a:pPr>
            <a:r>
              <a:rPr lang="en-US" dirty="0"/>
              <a:t>Establish reliable mechanism for funding building services</a:t>
            </a:r>
          </a:p>
        </p:txBody>
      </p:sp>
      <p:pic>
        <p:nvPicPr>
          <p:cNvPr id="5" name="Picture Placeholder 4"/>
          <p:cNvPicPr>
            <a:picLocks noGrp="1" noChangeAspect="1"/>
          </p:cNvPicPr>
          <p:nvPr>
            <p:ph type="pic" sz="quarter" idx="13"/>
          </p:nvPr>
        </p:nvPicPr>
        <p:blipFill rotWithShape="1">
          <a:blip r:embed="rId3">
            <a:extLst>
              <a:ext uri="{28A0092B-C50C-407E-A947-70E740481C1C}">
                <a14:useLocalDpi xmlns:a14="http://schemas.microsoft.com/office/drawing/2010/main"/>
              </a:ext>
            </a:extLst>
          </a:blip>
          <a:srcRect l="-11495" t="-4795" r="59" b="-13198"/>
          <a:stretch/>
        </p:blipFill>
        <p:spPr/>
      </p:pic>
    </p:spTree>
    <p:extLst>
      <p:ext uri="{BB962C8B-B14F-4D97-AF65-F5344CB8AC3E}">
        <p14:creationId xmlns:p14="http://schemas.microsoft.com/office/powerpoint/2010/main" val="237444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Creating a Separate Process for Expedited Review</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For desirable housing projects</a:t>
            </a:r>
          </a:p>
          <a:p>
            <a:pPr marL="285750" indent="-285750">
              <a:buFont typeface="Arial" panose="020B0604020202020204" pitchFamily="34" charset="0"/>
              <a:buChar char="•"/>
            </a:pPr>
            <a:r>
              <a:rPr lang="en-US" dirty="0"/>
              <a:t>Based on pre-approval</a:t>
            </a:r>
          </a:p>
          <a:p>
            <a:endParaRPr lang="en-US" dirty="0"/>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
        <p:nvSpPr>
          <p:cNvPr id="6" name="TextBox 5"/>
          <p:cNvSpPr txBox="1"/>
          <p:nvPr/>
        </p:nvSpPr>
        <p:spPr>
          <a:xfrm>
            <a:off x="6639911" y="4947602"/>
            <a:ext cx="649537" cy="215444"/>
          </a:xfrm>
          <a:prstGeom prst="rect">
            <a:avLst/>
          </a:prstGeom>
          <a:noFill/>
        </p:spPr>
        <p:txBody>
          <a:bodyPr wrap="none" rtlCol="0">
            <a:spAutoFit/>
          </a:bodyPr>
          <a:lstStyle/>
          <a:p>
            <a:r>
              <a:rPr lang="en-US" sz="800" dirty="0">
                <a:solidFill>
                  <a:schemeClr val="bg1">
                    <a:lumMod val="65000"/>
                  </a:schemeClr>
                </a:solidFill>
              </a:rPr>
              <a:t>Helm Place</a:t>
            </a:r>
          </a:p>
        </p:txBody>
      </p:sp>
    </p:spTree>
    <p:extLst>
      <p:ext uri="{BB962C8B-B14F-4D97-AF65-F5344CB8AC3E}">
        <p14:creationId xmlns:p14="http://schemas.microsoft.com/office/powerpoint/2010/main" val="2583725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Implementing Online Permitting</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Online permitting</a:t>
            </a:r>
          </a:p>
          <a:p>
            <a:pPr marL="285750" indent="-285750">
              <a:buFont typeface="Arial" panose="020B0604020202020204" pitchFamily="34" charset="0"/>
              <a:buChar char="•"/>
            </a:pPr>
            <a:r>
              <a:rPr lang="en-US" dirty="0"/>
              <a:t>Online submission of plans</a:t>
            </a:r>
          </a:p>
          <a:p>
            <a:pPr marL="285750" indent="-285750">
              <a:buFont typeface="Arial" panose="020B0604020202020204" pitchFamily="34" charset="0"/>
              <a:buChar char="•"/>
            </a:pPr>
            <a:r>
              <a:rPr lang="en-US" dirty="0"/>
              <a:t>Real-time inspection updates</a:t>
            </a:r>
          </a:p>
          <a:p>
            <a:endParaRPr lang="en-US" dirty="0"/>
          </a:p>
        </p:txBody>
      </p:sp>
      <p:pic>
        <p:nvPicPr>
          <p:cNvPr id="5" name="Picture Placeholder 4"/>
          <p:cNvPicPr>
            <a:picLocks noGrp="1" noChangeAspect="1"/>
          </p:cNvPicPr>
          <p:nvPr>
            <p:ph type="pic" sz="quarter" idx="13"/>
          </p:nvPr>
        </p:nvPicPr>
        <p:blipFill rotWithShape="1">
          <a:blip r:embed="rId3" cstate="email">
            <a:extLst>
              <a:ext uri="{28A0092B-C50C-407E-A947-70E740481C1C}">
                <a14:useLocalDpi xmlns:a14="http://schemas.microsoft.com/office/drawing/2010/main"/>
              </a:ext>
            </a:extLst>
          </a:blip>
          <a:srcRect l="-14200" t="-33820" r="-16999" b="-43765"/>
          <a:stretch/>
        </p:blipFill>
        <p:spPr/>
      </p:pic>
    </p:spTree>
    <p:extLst>
      <p:ext uri="{BB962C8B-B14F-4D97-AF65-F5344CB8AC3E}">
        <p14:creationId xmlns:p14="http://schemas.microsoft.com/office/powerpoint/2010/main" val="1323842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Creating Accountability</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Annual report on approval times</a:t>
            </a:r>
          </a:p>
          <a:p>
            <a:pPr marL="285750" indent="-285750">
              <a:buFont typeface="Arial" panose="020B0604020202020204" pitchFamily="34" charset="0"/>
              <a:buChar char="•"/>
            </a:pPr>
            <a:r>
              <a:rPr lang="en-US" dirty="0"/>
              <a:t>Online permit progress tracking</a:t>
            </a:r>
          </a:p>
          <a:p>
            <a:pPr marL="285750" indent="-285750">
              <a:buFont typeface="Arial" panose="020B0604020202020204" pitchFamily="34" charset="0"/>
              <a:buChar char="•"/>
            </a:pPr>
            <a:r>
              <a:rPr lang="en-US" dirty="0"/>
              <a:t>Customer satisfaction surveys</a:t>
            </a:r>
          </a:p>
          <a:p>
            <a:pPr marL="285750" indent="-285750">
              <a:buFont typeface="Arial" panose="020B0604020202020204" pitchFamily="34" charset="0"/>
              <a:buChar char="•"/>
            </a:pPr>
            <a:r>
              <a:rPr lang="en-US" dirty="0"/>
              <a:t>Tie employee advancement to performance</a:t>
            </a:r>
          </a:p>
          <a:p>
            <a:pPr marL="285750" indent="-285750">
              <a:buFont typeface="Arial" panose="020B0604020202020204" pitchFamily="34" charset="0"/>
              <a:buChar char="•"/>
            </a:pPr>
            <a:r>
              <a:rPr lang="en-US" dirty="0"/>
              <a:t>Limit review times</a:t>
            </a:r>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932243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Making the Process More User-Friendly</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Comprehensive checklists</a:t>
            </a:r>
          </a:p>
          <a:p>
            <a:pPr marL="285750" indent="-285750">
              <a:buFont typeface="Arial" panose="020B0604020202020204" pitchFamily="34" charset="0"/>
              <a:buChar char="•"/>
            </a:pPr>
            <a:r>
              <a:rPr lang="en-US" dirty="0"/>
              <a:t>Development assistance department</a:t>
            </a:r>
          </a:p>
          <a:p>
            <a:pPr marL="285750" indent="-285750">
              <a:buFont typeface="Arial" panose="020B0604020202020204" pitchFamily="34" charset="0"/>
              <a:buChar char="•"/>
            </a:pPr>
            <a:r>
              <a:rPr lang="en-US" dirty="0"/>
              <a:t>Assist with quality of applications</a:t>
            </a:r>
          </a:p>
          <a:p>
            <a:pPr marL="285750" indent="-285750">
              <a:buFont typeface="Arial" panose="020B0604020202020204" pitchFamily="34" charset="0"/>
              <a:buChar char="•"/>
            </a:pPr>
            <a:r>
              <a:rPr lang="en-US" dirty="0"/>
              <a:t>Improve communication through regular meetings with developers</a:t>
            </a:r>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446630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State-Level Strategies</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Regional authorities to provide assistance to local governments</a:t>
            </a:r>
          </a:p>
          <a:p>
            <a:pPr marL="285750" indent="-285750">
              <a:buFont typeface="Arial" panose="020B0604020202020204" pitchFamily="34" charset="0"/>
              <a:buChar char="•"/>
            </a:pPr>
            <a:r>
              <a:rPr lang="en-US" dirty="0"/>
              <a:t>State legislation on process</a:t>
            </a:r>
          </a:p>
          <a:p>
            <a:pPr marL="285750" indent="-285750">
              <a:buFont typeface="Arial" panose="020B0604020202020204" pitchFamily="34" charset="0"/>
              <a:buChar char="•"/>
            </a:pPr>
            <a:r>
              <a:rPr lang="en-US" dirty="0"/>
              <a:t>Provide resources to local governments</a:t>
            </a:r>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502027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en-US" dirty="0"/>
              <a:t>Questions?</a:t>
            </a:r>
          </a:p>
        </p:txBody>
      </p:sp>
      <p:sp>
        <p:nvSpPr>
          <p:cNvPr id="6" name="Text Placeholder 5"/>
          <p:cNvSpPr>
            <a:spLocks noGrp="1"/>
          </p:cNvSpPr>
          <p:nvPr>
            <p:ph type="body" sz="quarter" idx="12"/>
          </p:nvPr>
        </p:nvSpPr>
        <p:spPr/>
        <p:txBody>
          <a:bodyPr/>
          <a:lstStyle/>
          <a:p>
            <a:endParaRPr lang="en-US"/>
          </a:p>
        </p:txBody>
      </p:sp>
      <p:sp>
        <p:nvSpPr>
          <p:cNvPr id="9" name="Text Placeholder 6">
            <a:extLst>
              <a:ext uri="{FF2B5EF4-FFF2-40B4-BE49-F238E27FC236}">
                <a16:creationId xmlns:a16="http://schemas.microsoft.com/office/drawing/2014/main" id="{0F7B99D2-49A1-4556-A37D-095CC2D8418B}"/>
              </a:ext>
            </a:extLst>
          </p:cNvPr>
          <p:cNvSpPr txBox="1">
            <a:spLocks noGrp="1"/>
          </p:cNvSpPr>
          <p:nvPr>
            <p:ph type="body" sz="quarter" idx="11"/>
          </p:nvPr>
        </p:nvSpPr>
        <p:spPr>
          <a:xfrm>
            <a:off x="1465855" y="1404347"/>
            <a:ext cx="6337025" cy="5012206"/>
          </a:xfrm>
          <a:prstGeom prst="rect">
            <a:avLst/>
          </a:prstGeom>
          <a:noFill/>
        </p:spPr>
        <p:txBody>
          <a:bodyPr wrap="square" lIns="0" tIns="0" rIns="0" bIns="0" numCol="1" rtlCol="0">
            <a:spAutoFit/>
          </a:bodyPr>
          <a:lstStyle/>
          <a:p>
            <a:pPr>
              <a:lnSpc>
                <a:spcPct val="100000"/>
              </a:lnSpc>
            </a:pPr>
            <a:r>
              <a:rPr lang="en-US" sz="1400" b="1" dirty="0">
                <a:latin typeface="Calibri Light"/>
                <a:cs typeface="Calibri Light"/>
              </a:rPr>
              <a:t>Debbie Bassert</a:t>
            </a:r>
          </a:p>
          <a:p>
            <a:pPr>
              <a:lnSpc>
                <a:spcPct val="100000"/>
              </a:lnSpc>
            </a:pPr>
            <a:r>
              <a:rPr lang="en-US" sz="1400" dirty="0">
                <a:latin typeface="Calibri Light"/>
                <a:cs typeface="Calibri Light"/>
              </a:rPr>
              <a:t>AVP, Land Use &amp; Design, NAHB</a:t>
            </a:r>
          </a:p>
          <a:p>
            <a:pPr>
              <a:lnSpc>
                <a:spcPct val="100000"/>
              </a:lnSpc>
            </a:pPr>
            <a:r>
              <a:rPr lang="en-US" sz="1400" dirty="0">
                <a:latin typeface="Calibri Light"/>
                <a:cs typeface="Calibri Light"/>
                <a:hlinkClick r:id="rId2"/>
              </a:rPr>
              <a:t>dbassert@nahb.org</a:t>
            </a:r>
            <a:endParaRPr lang="en-US" sz="1400" dirty="0">
              <a:latin typeface="Calibri Light"/>
              <a:cs typeface="Calibri Light"/>
            </a:endParaRPr>
          </a:p>
          <a:p>
            <a:pPr>
              <a:lnSpc>
                <a:spcPct val="100000"/>
              </a:lnSpc>
            </a:pPr>
            <a:r>
              <a:rPr lang="en-US" sz="1400" dirty="0">
                <a:latin typeface="Calibri Light"/>
                <a:cs typeface="Calibri Light"/>
              </a:rPr>
              <a:t>202-266-8443</a:t>
            </a:r>
          </a:p>
          <a:p>
            <a:pPr>
              <a:lnSpc>
                <a:spcPct val="100000"/>
              </a:lnSpc>
            </a:pPr>
            <a:endParaRPr lang="en-US" sz="1400" dirty="0">
              <a:latin typeface="Calibri Light"/>
              <a:cs typeface="Calibri Light"/>
            </a:endParaRPr>
          </a:p>
          <a:p>
            <a:pPr>
              <a:lnSpc>
                <a:spcPct val="100000"/>
              </a:lnSpc>
            </a:pPr>
            <a:r>
              <a:rPr lang="en-US" sz="1400" b="1" dirty="0">
                <a:latin typeface="Calibri Light"/>
                <a:cs typeface="Calibri Light"/>
              </a:rPr>
              <a:t>Nicholas Julian</a:t>
            </a:r>
          </a:p>
          <a:p>
            <a:pPr>
              <a:lnSpc>
                <a:spcPct val="100000"/>
              </a:lnSpc>
            </a:pPr>
            <a:r>
              <a:rPr lang="en-US" sz="1400" dirty="0">
                <a:latin typeface="Calibri Light"/>
                <a:cs typeface="Calibri Light"/>
              </a:rPr>
              <a:t>Program Manager, Land Use, NAHB</a:t>
            </a:r>
          </a:p>
          <a:p>
            <a:pPr>
              <a:lnSpc>
                <a:spcPct val="100000"/>
              </a:lnSpc>
            </a:pPr>
            <a:r>
              <a:rPr lang="en-US" sz="1400" dirty="0">
                <a:latin typeface="Calibri Light"/>
                <a:cs typeface="Calibri Light"/>
                <a:hlinkClick r:id="rId2"/>
              </a:rPr>
              <a:t>njulian@nahb.org</a:t>
            </a:r>
            <a:endParaRPr lang="en-US" sz="1400" dirty="0">
              <a:latin typeface="Calibri Light"/>
              <a:cs typeface="Calibri Light"/>
            </a:endParaRPr>
          </a:p>
          <a:p>
            <a:r>
              <a:rPr lang="en-US" sz="1400" dirty="0">
                <a:latin typeface="Calibri Light"/>
                <a:cs typeface="Calibri Light"/>
              </a:rPr>
              <a:t>202-266-8309</a:t>
            </a:r>
          </a:p>
          <a:p>
            <a:endParaRPr lang="en-US" sz="1400" dirty="0">
              <a:latin typeface="Calibri Light"/>
              <a:cs typeface="Calibri Light"/>
            </a:endParaRPr>
          </a:p>
          <a:p>
            <a:endParaRPr lang="en-US" sz="1400" b="1" dirty="0">
              <a:latin typeface="Calibri Light"/>
              <a:cs typeface="Calibri Light"/>
            </a:endParaRPr>
          </a:p>
          <a:p>
            <a:endParaRPr lang="en-US" sz="1400" b="1" dirty="0">
              <a:latin typeface="Calibri Light"/>
              <a:cs typeface="Calibri Light"/>
            </a:endParaRPr>
          </a:p>
          <a:p>
            <a:endParaRPr lang="en-US" sz="1400" b="1" dirty="0">
              <a:latin typeface="Calibri Light"/>
              <a:cs typeface="Calibri Light"/>
            </a:endParaRPr>
          </a:p>
          <a:p>
            <a:endParaRPr lang="en-US" sz="1400" b="1" dirty="0">
              <a:latin typeface="Calibri Light"/>
              <a:cs typeface="Calibri Light"/>
            </a:endParaRPr>
          </a:p>
          <a:p>
            <a:endParaRPr lang="en-US" sz="1400" dirty="0">
              <a:latin typeface="Calibri Light"/>
              <a:cs typeface="Calibri Light"/>
            </a:endParaRPr>
          </a:p>
          <a:p>
            <a:endParaRPr lang="en-US" sz="1400" dirty="0">
              <a:latin typeface="Calibri Light"/>
              <a:cs typeface="Calibri Light"/>
            </a:endParaRPr>
          </a:p>
        </p:txBody>
      </p:sp>
    </p:spTree>
    <p:extLst>
      <p:ext uri="{BB962C8B-B14F-4D97-AF65-F5344CB8AC3E}">
        <p14:creationId xmlns:p14="http://schemas.microsoft.com/office/powerpoint/2010/main" val="2793225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Renewed Concerns About Housing Affordability</a:t>
            </a:r>
          </a:p>
        </p:txBody>
      </p:sp>
      <p:sp>
        <p:nvSpPr>
          <p:cNvPr id="3" name="Text Placeholder 2"/>
          <p:cNvSpPr>
            <a:spLocks noGrp="1"/>
          </p:cNvSpPr>
          <p:nvPr>
            <p:ph type="body" sz="quarter" idx="11"/>
          </p:nvPr>
        </p:nvSpPr>
        <p:spPr/>
        <p:txBody>
          <a:bodyPr/>
          <a:lstStyle/>
          <a:p>
            <a:r>
              <a:rPr lang="en-US" dirty="0"/>
              <a:t>Many factors contribute to the challenge:</a:t>
            </a:r>
          </a:p>
          <a:p>
            <a:pPr marL="285750" indent="-285750">
              <a:buFont typeface="Arial" panose="020B0604020202020204" pitchFamily="34" charset="0"/>
              <a:buChar char="•"/>
            </a:pPr>
            <a:r>
              <a:rPr lang="en-US" dirty="0"/>
              <a:t>Plans that solicit jobs but don’t adequately provide for housing</a:t>
            </a:r>
          </a:p>
          <a:p>
            <a:pPr marL="285750" indent="-285750">
              <a:buFont typeface="Arial" panose="020B0604020202020204" pitchFamily="34" charset="0"/>
              <a:buChar char="•"/>
            </a:pPr>
            <a:r>
              <a:rPr lang="en-US" dirty="0"/>
              <a:t>Outdated ordinances that limit the range and mix of housing types</a:t>
            </a:r>
          </a:p>
          <a:p>
            <a:pPr marL="285750" indent="-285750">
              <a:buFont typeface="Arial" panose="020B0604020202020204" pitchFamily="34" charset="0"/>
              <a:buChar char="•"/>
            </a:pPr>
            <a:r>
              <a:rPr lang="en-US" dirty="0"/>
              <a:t>Increasing fees that add to housing costs</a:t>
            </a:r>
          </a:p>
          <a:p>
            <a:pPr marL="285750" indent="-285750">
              <a:buFont typeface="Arial" panose="020B0604020202020204" pitchFamily="34" charset="0"/>
              <a:buChar char="•"/>
            </a:pPr>
            <a:r>
              <a:rPr lang="en-US" dirty="0"/>
              <a:t>Environmental/growth controls that constrain land supply</a:t>
            </a:r>
          </a:p>
          <a:p>
            <a:pPr marL="285750" indent="-285750">
              <a:buFont typeface="Arial" panose="020B0604020202020204" pitchFamily="34" charset="0"/>
              <a:buChar char="•"/>
            </a:pPr>
            <a:r>
              <a:rPr lang="en-US" dirty="0"/>
              <a:t>NIMBY opposition to development </a:t>
            </a:r>
          </a:p>
          <a:p>
            <a:endParaRPr lang="en-US" dirty="0"/>
          </a:p>
          <a:p>
            <a:endParaRPr lang="en-US" dirty="0"/>
          </a:p>
        </p:txBody>
      </p:sp>
    </p:spTree>
    <p:extLst>
      <p:ext uri="{BB962C8B-B14F-4D97-AF65-F5344CB8AC3E}">
        <p14:creationId xmlns:p14="http://schemas.microsoft.com/office/powerpoint/2010/main" val="3420213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 Factor Many Don’t Consider</a:t>
            </a:r>
          </a:p>
          <a:p>
            <a:endParaRPr lang="en-US" dirty="0"/>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Length and complexity of the development review and approval process</a:t>
            </a:r>
          </a:p>
          <a:p>
            <a:pPr marL="285750" indent="-285750">
              <a:buFont typeface="Arial" panose="020B0604020202020204" pitchFamily="34" charset="0"/>
              <a:buChar char="•"/>
            </a:pPr>
            <a:r>
              <a:rPr lang="en-US" dirty="0"/>
              <a:t>No longer 6 to 9 months but 1 to 2 years</a:t>
            </a:r>
          </a:p>
          <a:p>
            <a:pPr marL="285750" indent="-285750">
              <a:buFont typeface="Arial" panose="020B0604020202020204" pitchFamily="34" charset="0"/>
              <a:buChar char="•"/>
            </a:pPr>
            <a:r>
              <a:rPr lang="en-US" dirty="0"/>
              <a:t>As long as 4 to 7 years in some areas</a:t>
            </a:r>
          </a:p>
          <a:p>
            <a:endParaRPr lang="en-US" dirty="0"/>
          </a:p>
        </p:txBody>
      </p:sp>
      <p:pic>
        <p:nvPicPr>
          <p:cNvPr id="5" name="Picture Placeholder 4"/>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1533775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Complex, Lengthy, and </a:t>
            </a:r>
            <a:br>
              <a:rPr lang="en-US" dirty="0"/>
            </a:br>
            <a:r>
              <a:rPr lang="en-US" dirty="0"/>
              <a:t>Unpredictable Process</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Ties up developers’, builders’, and investors’ capital</a:t>
            </a:r>
          </a:p>
          <a:p>
            <a:pPr marL="285750" indent="-285750">
              <a:buFont typeface="Arial" panose="020B0604020202020204" pitchFamily="34" charset="0"/>
              <a:buChar char="•"/>
            </a:pPr>
            <a:r>
              <a:rPr lang="en-US" dirty="0"/>
              <a:t>Adds unexpected interest and carrying costs</a:t>
            </a:r>
          </a:p>
          <a:p>
            <a:pPr marL="285750" indent="-285750">
              <a:buFont typeface="Arial" panose="020B0604020202020204" pitchFamily="34" charset="0"/>
              <a:buChar char="•"/>
            </a:pPr>
            <a:r>
              <a:rPr lang="en-US" dirty="0"/>
              <a:t>Those add to cost of housing, at all price levels</a:t>
            </a:r>
          </a:p>
          <a:p>
            <a:pPr marL="285750" indent="-285750">
              <a:buFont typeface="Arial" panose="020B0604020202020204" pitchFamily="34" charset="0"/>
              <a:buChar char="•"/>
            </a:pPr>
            <a:r>
              <a:rPr lang="en-US" dirty="0"/>
              <a:t>Particular challenge for affordable product</a:t>
            </a:r>
          </a:p>
          <a:p>
            <a:pPr marL="285750" indent="-285750">
              <a:buFont typeface="Arial" panose="020B0604020202020204" pitchFamily="34" charset="0"/>
              <a:buChar char="•"/>
            </a:pPr>
            <a:r>
              <a:rPr lang="en-US" dirty="0"/>
              <a:t>Can even affect project feasibility</a:t>
            </a:r>
          </a:p>
          <a:p>
            <a:pPr marL="285750" indent="-285750">
              <a:buFont typeface="Arial" panose="020B0604020202020204" pitchFamily="34" charset="0"/>
              <a:buChar char="•"/>
            </a:pPr>
            <a:r>
              <a:rPr lang="en-US" dirty="0"/>
              <a:t>Also ties up public investment!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77232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Reframing the Discussion</a:t>
            </a:r>
          </a:p>
        </p:txBody>
      </p:sp>
      <p:sp>
        <p:nvSpPr>
          <p:cNvPr id="3" name="Text Placeholder 2"/>
          <p:cNvSpPr>
            <a:spLocks noGrp="1"/>
          </p:cNvSpPr>
          <p:nvPr>
            <p:ph type="body" sz="quarter" idx="11"/>
          </p:nvPr>
        </p:nvSpPr>
        <p:spPr/>
        <p:txBody>
          <a:bodyPr/>
          <a:lstStyle/>
          <a:p>
            <a:r>
              <a:rPr lang="en-US" dirty="0"/>
              <a:t>Old:</a:t>
            </a:r>
          </a:p>
          <a:p>
            <a:pPr marL="285750" indent="-285750">
              <a:buFont typeface="Arial" panose="020B0604020202020204" pitchFamily="34" charset="0"/>
              <a:buChar char="•"/>
            </a:pPr>
            <a:r>
              <a:rPr lang="en-US" dirty="0"/>
              <a:t>Streamlining techniques</a:t>
            </a:r>
          </a:p>
          <a:p>
            <a:pPr marL="285750" indent="-285750">
              <a:buFont typeface="Arial" panose="020B0604020202020204" pitchFamily="34" charset="0"/>
              <a:buChar char="•"/>
            </a:pPr>
            <a:r>
              <a:rPr lang="en-US" dirty="0"/>
              <a:t>Regulatory barriers removal strategies</a:t>
            </a:r>
          </a:p>
          <a:p>
            <a:endParaRPr lang="en-US" dirty="0"/>
          </a:p>
          <a:p>
            <a:r>
              <a:rPr lang="en-US" dirty="0"/>
              <a:t>New:</a:t>
            </a:r>
          </a:p>
          <a:p>
            <a:pPr marL="285750" indent="-285750">
              <a:buFont typeface="Arial" panose="020B0604020202020204" pitchFamily="34" charset="0"/>
              <a:buChar char="•"/>
            </a:pPr>
            <a:r>
              <a:rPr lang="en-US" dirty="0"/>
              <a:t>Process efficiency</a:t>
            </a:r>
          </a:p>
        </p:txBody>
      </p:sp>
      <p:pic>
        <p:nvPicPr>
          <p:cNvPr id="5" name="Picture Placeholder 4"/>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12656" t="-18498" r="-16393" b="-23880"/>
          <a:stretch/>
        </p:blipFill>
        <p:spPr/>
      </p:pic>
    </p:spTree>
    <p:extLst>
      <p:ext uri="{BB962C8B-B14F-4D97-AF65-F5344CB8AC3E}">
        <p14:creationId xmlns:p14="http://schemas.microsoft.com/office/powerpoint/2010/main" val="1074313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Documenting the Process</a:t>
            </a:r>
          </a:p>
        </p:txBody>
      </p:sp>
      <p:pic>
        <p:nvPicPr>
          <p:cNvPr id="7"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68422" y="1135055"/>
            <a:ext cx="2571970" cy="4008445"/>
          </a:xfrm>
          <a:prstGeom prst="rect">
            <a:avLst/>
          </a:prstGeom>
        </p:spPr>
      </p:pic>
    </p:spTree>
    <p:extLst>
      <p:ext uri="{BB962C8B-B14F-4D97-AF65-F5344CB8AC3E}">
        <p14:creationId xmlns:p14="http://schemas.microsoft.com/office/powerpoint/2010/main" val="3089862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New Research for NAHB </a:t>
            </a:r>
            <a:br>
              <a:rPr lang="en-US" dirty="0"/>
            </a:br>
            <a:r>
              <a:rPr lang="en-US" dirty="0"/>
              <a:t>by </a:t>
            </a:r>
            <a:r>
              <a:rPr lang="en-US" dirty="0" err="1"/>
              <a:t>Abt</a:t>
            </a:r>
            <a:r>
              <a:rPr lang="en-US" dirty="0"/>
              <a:t> Associates</a:t>
            </a:r>
          </a:p>
        </p:txBody>
      </p:sp>
      <p:sp>
        <p:nvSpPr>
          <p:cNvPr id="3" name="Text Placeholder 2"/>
          <p:cNvSpPr>
            <a:spLocks noGrp="1"/>
          </p:cNvSpPr>
          <p:nvPr>
            <p:ph type="body" sz="quarter" idx="11"/>
          </p:nvPr>
        </p:nvSpPr>
        <p:spPr/>
        <p:txBody>
          <a:bodyPr/>
          <a:lstStyle/>
          <a:p>
            <a:r>
              <a:rPr lang="en-US" dirty="0"/>
              <a:t>Frustration stems from</a:t>
            </a:r>
          </a:p>
          <a:p>
            <a:pPr marL="285750" indent="-285750">
              <a:buFont typeface="Arial" panose="020B0604020202020204" pitchFamily="34" charset="0"/>
              <a:buChar char="•"/>
            </a:pPr>
            <a:r>
              <a:rPr lang="en-US" dirty="0"/>
              <a:t>Complexity of the process</a:t>
            </a:r>
          </a:p>
          <a:p>
            <a:pPr marL="285750" indent="-285750">
              <a:buFont typeface="Arial" panose="020B0604020202020204" pitchFamily="34" charset="0"/>
              <a:buChar char="•"/>
            </a:pPr>
            <a:r>
              <a:rPr lang="en-US" dirty="0"/>
              <a:t>Lack  of information about steps involved</a:t>
            </a:r>
          </a:p>
          <a:p>
            <a:pPr marL="285750" indent="-285750">
              <a:buFont typeface="Arial" panose="020B0604020202020204" pitchFamily="34" charset="0"/>
              <a:buChar char="•"/>
            </a:pPr>
            <a:r>
              <a:rPr lang="en-US" dirty="0"/>
              <a:t>Unclear how long each step will take</a:t>
            </a:r>
          </a:p>
          <a:p>
            <a:pPr marL="285750" indent="-285750">
              <a:buFont typeface="Arial" panose="020B0604020202020204" pitchFamily="34" charset="0"/>
              <a:buChar char="•"/>
            </a:pPr>
            <a:r>
              <a:rPr lang="en-US" dirty="0"/>
              <a:t>Process differs across municipalities</a:t>
            </a:r>
          </a:p>
        </p:txBody>
      </p:sp>
      <p:pic>
        <p:nvPicPr>
          <p:cNvPr id="6"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29005" y="675010"/>
            <a:ext cx="3013955" cy="3915124"/>
          </a:xfrm>
          <a:prstGeom prst="rect">
            <a:avLst/>
          </a:prstGeom>
        </p:spPr>
      </p:pic>
    </p:spTree>
    <p:extLst>
      <p:ext uri="{BB962C8B-B14F-4D97-AF65-F5344CB8AC3E}">
        <p14:creationId xmlns:p14="http://schemas.microsoft.com/office/powerpoint/2010/main" val="4274774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Report includes:</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Information about each strategy</a:t>
            </a:r>
          </a:p>
          <a:p>
            <a:pPr marL="285750" indent="-285750">
              <a:buFont typeface="Arial" panose="020B0604020202020204" pitchFamily="34" charset="0"/>
              <a:buChar char="•"/>
            </a:pPr>
            <a:r>
              <a:rPr lang="en-US" dirty="0"/>
              <a:t>Multiple examples of communities using the strategy with links for more information</a:t>
            </a:r>
          </a:p>
          <a:p>
            <a:pPr marL="285750" indent="-285750">
              <a:buFont typeface="Arial" panose="020B0604020202020204" pitchFamily="34" charset="0"/>
              <a:buChar char="•"/>
            </a:pPr>
            <a:r>
              <a:rPr lang="en-US" dirty="0"/>
              <a:t>Examples of comprehensive system overhauls</a:t>
            </a:r>
          </a:p>
          <a:p>
            <a:pPr marL="285750" indent="-285750">
              <a:buFont typeface="Arial" panose="020B0604020202020204" pitchFamily="34" charset="0"/>
              <a:buChar char="•"/>
            </a:pPr>
            <a:r>
              <a:rPr lang="en-US" dirty="0"/>
              <a:t>Detailed case studies</a:t>
            </a:r>
          </a:p>
        </p:txBody>
      </p:sp>
      <p:pic>
        <p:nvPicPr>
          <p:cNvPr id="6" name="Content Placeholder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29005" y="675010"/>
            <a:ext cx="3013955" cy="3915124"/>
          </a:xfrm>
          <a:prstGeom prst="rect">
            <a:avLst/>
          </a:prstGeom>
        </p:spPr>
      </p:pic>
    </p:spTree>
    <p:extLst>
      <p:ext uri="{BB962C8B-B14F-4D97-AF65-F5344CB8AC3E}">
        <p14:creationId xmlns:p14="http://schemas.microsoft.com/office/powerpoint/2010/main" val="2810847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Time is Money for Government Too</a:t>
            </a:r>
          </a:p>
        </p:txBody>
      </p:sp>
      <p:sp>
        <p:nvSpPr>
          <p:cNvPr id="3" name="Text Placeholder 2"/>
          <p:cNvSpPr>
            <a:spLocks noGrp="1"/>
          </p:cNvSpPr>
          <p:nvPr>
            <p:ph type="body" sz="quarter" idx="11"/>
          </p:nvPr>
        </p:nvSpPr>
        <p:spPr/>
        <p:txBody>
          <a:bodyPr/>
          <a:lstStyle/>
          <a:p>
            <a:pPr marL="285750" indent="-285750">
              <a:buFont typeface="Arial" panose="020B0604020202020204" pitchFamily="34" charset="0"/>
              <a:buChar char="•"/>
            </a:pPr>
            <a:r>
              <a:rPr lang="en-US" dirty="0"/>
              <a:t>Inefficient process increases government’s administrative costs</a:t>
            </a:r>
          </a:p>
          <a:p>
            <a:pPr marL="285750" indent="-285750">
              <a:buFont typeface="Arial" panose="020B0604020202020204" pitchFamily="34" charset="0"/>
              <a:buChar char="•"/>
            </a:pPr>
            <a:r>
              <a:rPr lang="en-US" dirty="0"/>
              <a:t>Reflects poorly on government competence and image</a:t>
            </a:r>
          </a:p>
          <a:p>
            <a:pPr marL="285750" indent="-285750">
              <a:buFont typeface="Arial" panose="020B0604020202020204" pitchFamily="34" charset="0"/>
              <a:buChar char="•"/>
            </a:pPr>
            <a:r>
              <a:rPr lang="en-US" dirty="0"/>
              <a:t>Creates perception of a negative climate for business</a:t>
            </a:r>
          </a:p>
        </p:txBody>
      </p:sp>
      <p:pic>
        <p:nvPicPr>
          <p:cNvPr id="5" name="Picture Placeholder 4"/>
          <p:cNvPicPr>
            <a:picLocks noGrp="1" noChangeAspect="1"/>
          </p:cNvPicPr>
          <p:nvPr>
            <p:ph type="pic" sz="quarter" idx="13"/>
          </p:nvPr>
        </p:nvPicPr>
        <p:blipFill rotWithShape="1">
          <a:blip r:embed="rId3" cstate="email">
            <a:extLst>
              <a:ext uri="{28A0092B-C50C-407E-A947-70E740481C1C}">
                <a14:useLocalDpi xmlns:a14="http://schemas.microsoft.com/office/drawing/2010/main"/>
              </a:ext>
            </a:extLst>
          </a:blip>
          <a:srcRect l="-1575" t="-22613" r="-9077" b="-23372"/>
          <a:stretch/>
        </p:blipFill>
        <p:spPr/>
      </p:pic>
    </p:spTree>
    <p:extLst>
      <p:ext uri="{BB962C8B-B14F-4D97-AF65-F5344CB8AC3E}">
        <p14:creationId xmlns:p14="http://schemas.microsoft.com/office/powerpoint/2010/main" val="1681568129"/>
      </p:ext>
    </p:extLst>
  </p:cSld>
  <p:clrMapOvr>
    <a:masterClrMapping/>
  </p:clrMapOvr>
</p:sld>
</file>

<file path=ppt/theme/theme1.xml><?xml version="1.0" encoding="utf-8"?>
<a:theme xmlns:a="http://schemas.openxmlformats.org/drawingml/2006/main" name="2017 NAHB Widescreen Template">
  <a:themeElements>
    <a:clrScheme name="NAHB">
      <a:dk1>
        <a:srgbClr val="3D3935"/>
      </a:dk1>
      <a:lt1>
        <a:srgbClr val="FFFFFF"/>
      </a:lt1>
      <a:dk2>
        <a:srgbClr val="F2CD00"/>
      </a:dk2>
      <a:lt2>
        <a:srgbClr val="D78825"/>
      </a:lt2>
      <a:accent1>
        <a:srgbClr val="9E2A2B"/>
      </a:accent1>
      <a:accent2>
        <a:srgbClr val="6BA539"/>
      </a:accent2>
      <a:accent3>
        <a:srgbClr val="9D968D"/>
      </a:accent3>
      <a:accent4>
        <a:srgbClr val="5E8AB4"/>
      </a:accent4>
      <a:accent5>
        <a:srgbClr val="674736"/>
      </a:accent5>
      <a:accent6>
        <a:srgbClr val="C8102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2017 NAHB Widescreen Template</Template>
  <TotalTime>248</TotalTime>
  <Words>1982</Words>
  <Application>Microsoft Office PowerPoint</Application>
  <PresentationFormat>On-screen Show (16:9)</PresentationFormat>
  <Paragraphs>196</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Source Sans Pro</vt:lpstr>
      <vt:lpstr>2017 NAHB Widescreen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NAHB</dc:creator>
  <cp:lastModifiedBy>William Burckart</cp:lastModifiedBy>
  <cp:revision>11</cp:revision>
  <cp:lastPrinted>2016-10-06T14:52:15Z</cp:lastPrinted>
  <dcterms:created xsi:type="dcterms:W3CDTF">2017-04-14T13:27:07Z</dcterms:created>
  <dcterms:modified xsi:type="dcterms:W3CDTF">2020-09-01T17:24:59Z</dcterms:modified>
</cp:coreProperties>
</file>