
<file path=[Content_Types].xml><?xml version="1.0" encoding="utf-8"?>
<Types xmlns="http://schemas.openxmlformats.org/package/2006/content-types"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8" r:id="rId2"/>
    <p:sldId id="302" r:id="rId3"/>
    <p:sldId id="300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20E15-1940-4416-8F57-AA1B890DF8D0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EB0DF-5DD0-48D5-8339-AAE829F02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2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Communities can enhance housing</a:t>
            </a:r>
            <a:r>
              <a:rPr lang="en-US" baseline="0" dirty="0"/>
              <a:t> affordability with a comprehensive planning and development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6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Evaluation and accountability</a:t>
            </a:r>
            <a:r>
              <a:rPr lang="en-US" baseline="0" dirty="0"/>
              <a:t> – shine a light on the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76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Evaluation and accountability</a:t>
            </a:r>
            <a:r>
              <a:rPr lang="en-US" baseline="0" dirty="0"/>
              <a:t> – shine a light on the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8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6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5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0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 an</a:t>
            </a:r>
            <a:r>
              <a:rPr lang="en-US" baseline="0" dirty="0"/>
              <a:t> efficient land development review and approval process. Certainty, stability, predictability and presumption of approval should be guiding principles.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8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08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9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B5D3-5F2C-46C4-AA00-D5163F64C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0F06F-DE1C-4812-9ED6-26523048D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B8672-240D-4A55-A36C-4B2B877B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A966E-E540-41EE-9BF6-9FDCB140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C1BFF-B16B-4758-85CD-844B3F1C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5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4FE0-E823-42C3-B26B-4E941178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9E830-8751-4A2F-98A4-DE7F0A871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0CD90-E812-4F6B-B71E-7F549E03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06615-75CD-4B9F-BC88-8100AE82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E3418-BDB0-4DB4-B3B9-F6AC95A8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2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F6712E-A6D9-425B-9C77-0F2AF429D0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086E64-D959-49BB-B31B-3AE267A15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9DA0-455A-4D2D-8512-35A9603C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C1453-5A39-422C-A8A3-A135BCC7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F7951-BE39-4328-90BB-11C3C38A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3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33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981" y="95095"/>
            <a:ext cx="2106572" cy="1508115"/>
          </a:xfrm>
          <a:prstGeom prst="rect">
            <a:avLst/>
          </a:prstGeom>
        </p:spPr>
      </p:pic>
      <p:pic>
        <p:nvPicPr>
          <p:cNvPr id="11" name="Picture 10" descr="NAHB 2 Line CMY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26" y="5854009"/>
            <a:ext cx="933885" cy="64872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1" y="95094"/>
            <a:ext cx="4297980" cy="15072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spcBef>
                <a:spcPts val="0"/>
              </a:spcBef>
              <a:spcAft>
                <a:spcPts val="800"/>
              </a:spcAft>
              <a:buNone/>
              <a:defRPr sz="4800" b="0" i="0" baseline="0">
                <a:solidFill>
                  <a:schemeClr val="accent3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Page Header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08728" y="1813680"/>
            <a:ext cx="4297253" cy="32934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800"/>
              </a:spcAft>
              <a:buNone/>
              <a:defRPr lang="en-US" sz="2000" smtClean="0"/>
            </a:lvl1pPr>
            <a:lvl2pPr marL="609585" indent="0">
              <a:buNone/>
              <a:defRPr sz="2000">
                <a:latin typeface="Calibri"/>
                <a:cs typeface="Calibri"/>
              </a:defRPr>
            </a:lvl2pPr>
            <a:lvl3pPr marL="1219170" indent="0">
              <a:buNone/>
              <a:defRPr sz="2000">
                <a:latin typeface="Calibri"/>
                <a:cs typeface="Calibri"/>
              </a:defRPr>
            </a:lvl3pPr>
            <a:lvl4pPr marL="1828754" indent="0">
              <a:buNone/>
              <a:defRPr sz="2000">
                <a:latin typeface="Calibri"/>
                <a:cs typeface="Calibri"/>
              </a:defRPr>
            </a:lvl4pPr>
            <a:lvl5pPr marL="2438339" indent="0">
              <a:buNone/>
              <a:defRPr sz="2000">
                <a:latin typeface="Calibri"/>
                <a:cs typeface="Calibri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consectetur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adipiscing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elit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Vestibulum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ac ante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feugiat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maximus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erat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et,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accumsan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neque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Nulla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lacinia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purus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lorem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tincidunt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consequat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Sed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posuere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cursus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in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porta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quis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ex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ultricies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pulvinar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mollis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tellus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44164" y="-1019012"/>
            <a:ext cx="8966515" cy="8971416"/>
          </a:xfrm>
          <a:prstGeom prst="ellipse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9570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HB 2 Lin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26" y="5854009"/>
            <a:ext cx="933885" cy="648729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954474" y="95095"/>
            <a:ext cx="9302807" cy="15081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4800" b="0" i="0">
                <a:solidFill>
                  <a:schemeClr val="accent3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Page 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54474" y="1872462"/>
            <a:ext cx="4182167" cy="327527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800"/>
              </a:spcAft>
              <a:buNone/>
              <a:defRPr lang="en-US" sz="2000" smtClean="0"/>
            </a:lvl1pPr>
            <a:lvl2pPr marL="609585" indent="0">
              <a:buNone/>
              <a:defRPr sz="2000">
                <a:latin typeface="Calibri"/>
                <a:cs typeface="Calibri"/>
              </a:defRPr>
            </a:lvl2pPr>
            <a:lvl3pPr marL="1219170" indent="0">
              <a:buNone/>
              <a:defRPr sz="2000">
                <a:latin typeface="Calibri"/>
                <a:cs typeface="Calibri"/>
              </a:defRPr>
            </a:lvl3pPr>
            <a:lvl4pPr marL="1828754" indent="0">
              <a:buNone/>
              <a:defRPr sz="2000">
                <a:latin typeface="Calibri"/>
                <a:cs typeface="Calibri"/>
              </a:defRPr>
            </a:lvl4pPr>
            <a:lvl5pPr marL="2438339" indent="0">
              <a:buNone/>
              <a:defRPr sz="2000">
                <a:latin typeface="Calibri"/>
                <a:cs typeface="Calibri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consectetur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adipiscing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elit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Vestibulum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ac ante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feugiat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maximus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erat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et,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accumsan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neque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Nulla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lacinia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purus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lorem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tincidunt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consequat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Sed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posuere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cursus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in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porta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quis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ex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ultricies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pulvinar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mollis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tellus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6882" y="1603211"/>
            <a:ext cx="4998719" cy="5001451"/>
          </a:xfrm>
          <a:prstGeom prst="ellipse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52099" y="95095"/>
            <a:ext cx="2106572" cy="15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3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627077"/>
            <a:ext cx="12192000" cy="1230924"/>
          </a:xfrm>
          <a:prstGeom prst="rect">
            <a:avLst/>
          </a:prstGeom>
          <a:solidFill>
            <a:srgbClr val="002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46" y="5887405"/>
            <a:ext cx="932035" cy="648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843" y="5688712"/>
            <a:ext cx="3937024" cy="110190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954474" y="95095"/>
            <a:ext cx="9302807" cy="15081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ts val="4800"/>
              </a:lnSpc>
              <a:spcBef>
                <a:spcPts val="0"/>
              </a:spcBef>
              <a:spcAft>
                <a:spcPts val="800"/>
              </a:spcAft>
              <a:buNone/>
              <a:defRPr sz="4800" b="0" i="0">
                <a:solidFill>
                  <a:schemeClr val="accent3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This slide is for the end </a:t>
            </a:r>
            <a:br>
              <a:rPr lang="en-US" dirty="0"/>
            </a:br>
            <a:r>
              <a:rPr lang="en-US" dirty="0"/>
              <a:t>of a presentation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54474" y="1872463"/>
            <a:ext cx="8449367" cy="15954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800"/>
              </a:spcAft>
              <a:buNone/>
              <a:defRPr lang="en-US" sz="2000" smtClean="0"/>
            </a:lvl1pPr>
            <a:lvl2pPr marL="609585" indent="0">
              <a:buNone/>
              <a:defRPr sz="2000">
                <a:latin typeface="Calibri"/>
                <a:cs typeface="Calibri"/>
              </a:defRPr>
            </a:lvl2pPr>
            <a:lvl3pPr marL="1219170" indent="0">
              <a:buNone/>
              <a:defRPr sz="2000">
                <a:latin typeface="Calibri"/>
                <a:cs typeface="Calibri"/>
              </a:defRPr>
            </a:lvl3pPr>
            <a:lvl4pPr marL="1828754" indent="0">
              <a:buNone/>
              <a:defRPr sz="2000">
                <a:latin typeface="Calibri"/>
                <a:cs typeface="Calibri"/>
              </a:defRPr>
            </a:lvl4pPr>
            <a:lvl5pPr marL="2438339" indent="0">
              <a:buNone/>
              <a:defRPr sz="2000">
                <a:latin typeface="Calibri"/>
                <a:cs typeface="Calibri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consectetur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adipiscing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elit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Vestibulum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ac ante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feugiat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maximus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erat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et,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accumsan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neque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Nulla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lacinia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purus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lorem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tincidunt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consequat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Sed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posuere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cursus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in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porta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quis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ex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ultricies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pulvinar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mollis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tellus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953684" y="5639777"/>
            <a:ext cx="7620000" cy="11560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spcBef>
                <a:spcPts val="0"/>
              </a:spcBef>
              <a:spcAft>
                <a:spcPts val="800"/>
              </a:spcAft>
              <a:buNone/>
              <a:defRPr b="0" i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We Build Communities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52099" y="95095"/>
            <a:ext cx="2106572" cy="15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A41B-7B26-4706-9D8C-96A4DFA0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1EE8F-4F6F-4387-A948-688CA53A8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2932A-A3CA-47A1-B205-B0B62874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7AFC5-9F47-4BD5-8901-6F4B3D2D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726A9-E23C-4E19-9127-E1AB21DC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4A7F-8B72-4067-B001-702CAD9A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D0B8E-FE52-4E84-A8D1-EA44799BB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1FC16-1BD6-438E-BC34-BF4189BA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39620-CCBC-4573-87C0-E6D238A0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A79A-FEC5-4D1F-9F45-AEE9ABC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79602-1DEC-49F4-8B81-5DA455023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C2FA3-6C40-41A7-A3FA-28518E18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0317F-19D3-438E-BE06-3205571ED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E1567-3108-43AF-89E8-3F2E2EF9A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FA850-1D6B-420F-94B0-78514737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1BF60-4D94-4A4A-B746-A7C654F1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B9D0-A481-49A4-9D88-EDB35E69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486AE-2953-49C6-9753-120B6A98E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57BCD-B0A3-4840-AD3C-A5BF2FF76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26611-6120-43F0-9AA2-07CDD9A5F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6758A-35C5-4ED8-8557-8428953E5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81B46C-2147-4959-BD6B-D9B70E45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F3187-38A0-4F2F-BA99-FF580C2A6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D902BD-1721-433A-9CA3-9A1C138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FC82E-D173-4C58-978E-AE82EB94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1D4676-B3A5-4644-8AD5-68843EB6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17351-3264-4A42-AB3C-A19A4AAD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26A38-68F9-477C-8EA1-0662EB78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6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6D5AA-B4C7-4287-B133-E2E324F7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4B47BB-0B79-40BB-9D41-D6EB3DFB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0B001-AB44-4CAE-87A7-6B2C67CF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0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C567-5D51-4D3C-9651-251D8EC4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40129-6490-41D3-AFA9-AE389F5B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78EF0-D04D-4439-992F-051FDDC44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C5595-30F2-47FD-BEFE-FE16346F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2D8AD-9429-4B7D-8E6F-6B421FDB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26B25-E26C-46EB-B1D7-7BC3B8A7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7DF41-5EF4-43ED-ADB8-DD23F6C9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DDF3F7-A836-411A-945C-1DC672F68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78250-42E3-4C41-B35E-6A9FEF2A0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3E439-7DF7-4DDF-8D74-C4105661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8647B-7AE0-4D8C-B689-DF9D9293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A4437-3CE2-4B3D-991F-50325D64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1E920-7408-4C9F-A7E0-943E8D36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F0EAE-1031-4CAD-9B14-4E48637EC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CFE62-DB98-49A6-BDBF-4EADD6BDC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06EA-8C92-4D14-89CA-B5F10CDBF79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8A09-8C87-4D3A-97ED-F019457A0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5C00E-FA44-44B1-8F7B-5B63DADB7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6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dbassert@nahb.org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716" y="1406546"/>
            <a:ext cx="13591576" cy="3857069"/>
          </a:xfrm>
          <a:prstGeom prst="rect">
            <a:avLst/>
          </a:prstGeom>
        </p:spPr>
      </p:pic>
      <p:pic>
        <p:nvPicPr>
          <p:cNvPr id="3" name="Picture 2" descr="NAHB 2 Line CMYK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947" y="5588000"/>
            <a:ext cx="1316823" cy="914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0080" y="1447186"/>
            <a:ext cx="58928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0" dirty="0">
                <a:solidFill>
                  <a:srgbClr val="9D968D"/>
                </a:solidFill>
                <a:latin typeface="Calibri Light"/>
                <a:cs typeface="Calibri Light"/>
              </a:rPr>
              <a:t>Smart Codes, Smart Process</a:t>
            </a:r>
          </a:p>
        </p:txBody>
      </p:sp>
    </p:spTree>
    <p:extLst>
      <p:ext uri="{BB962C8B-B14F-4D97-AF65-F5344CB8AC3E}">
        <p14:creationId xmlns:p14="http://schemas.microsoft.com/office/powerpoint/2010/main" val="108218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 fontScale="55000" lnSpcReduction="2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Have a one-stop permitting/central permit information desk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Implement online permitting, online submission of building plans, and real-time permit tracking and inspection status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Increase capacity by maintaining appropriate staffing levels, hiring specialized staff, and providing training and cross-training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Have clear submittal requirements with appropriate level of detail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6681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8541164" y="6596803"/>
            <a:ext cx="142699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 err="1">
                <a:solidFill>
                  <a:schemeClr val="bg1">
                    <a:lumMod val="65000"/>
                  </a:schemeClr>
                </a:solidFill>
              </a:rPr>
              <a:t>Hallsley</a:t>
            </a:r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, Bryan Chavez</a:t>
            </a:r>
          </a:p>
        </p:txBody>
      </p:sp>
    </p:spTree>
    <p:extLst>
      <p:ext uri="{BB962C8B-B14F-4D97-AF65-F5344CB8AC3E}">
        <p14:creationId xmlns:p14="http://schemas.microsoft.com/office/powerpoint/2010/main" val="89329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54474" y="1742911"/>
            <a:ext cx="6910127" cy="3275271"/>
          </a:xfrm>
        </p:spPr>
        <p:txBody>
          <a:bodyPr>
            <a:normAutofit fontScale="40000" lnSpcReduction="2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Allow broad and inclusive public participation in formulation of plans and ordinances but more limited participation at site-specific permit stage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Eliminate multiple hearings and reopening of settled issues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Allow and use vesting and development agreements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Use remediation/mediation as alternatives to appeals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Allow self-certification of plans and/or inspections by engineers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Specify timeframe for inspection of constructed improvements and release of performance bonds/guarantees, and combine inspections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6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2149311"/>
            <a:ext cx="4182167" cy="3275271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Implement a land market monitoring/buildable lot inventory system to ensure land availability and achievable densities and to examine effects on affordability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Inventory vacant/publically owned land for possible public-private partnerships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74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541164" y="6596803"/>
            <a:ext cx="153439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Winfield Gate, Rob Muir</a:t>
            </a:r>
          </a:p>
        </p:txBody>
      </p:sp>
    </p:spTree>
    <p:extLst>
      <p:ext uri="{BB962C8B-B14F-4D97-AF65-F5344CB8AC3E}">
        <p14:creationId xmlns:p14="http://schemas.microsoft.com/office/powerpoint/2010/main" val="90957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5132127" cy="3275271"/>
          </a:xfrm>
        </p:spPr>
        <p:txBody>
          <a:bodyPr>
            <a:normAutofit fontScale="85000"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Update/evaluate plans and regulations regularly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Simplify and reduce the number of zoning districts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Define key terms and use simple, clear, direct, objective language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Regularly evaluate the process (especially length and complexity), content, and consistency of regulation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Prepare annual report, including statistics such as average approval time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Customer satisfaction surveys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6681"/>
          <a:stretch>
            <a:fillRect/>
          </a:stretch>
        </p:blipFill>
        <p:spPr>
          <a:xfrm>
            <a:off x="7054152" y="1603212"/>
            <a:ext cx="4833048" cy="4835689"/>
          </a:xfrm>
        </p:spPr>
      </p:pic>
      <p:sp>
        <p:nvSpPr>
          <p:cNvPr id="6" name="TextBox 5"/>
          <p:cNvSpPr txBox="1"/>
          <p:nvPr/>
        </p:nvSpPr>
        <p:spPr>
          <a:xfrm>
            <a:off x="8419962" y="6453174"/>
            <a:ext cx="204254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The Darcy + The Flats, Max Zhang</a:t>
            </a:r>
          </a:p>
        </p:txBody>
      </p:sp>
    </p:spTree>
    <p:extLst>
      <p:ext uri="{BB962C8B-B14F-4D97-AF65-F5344CB8AC3E}">
        <p14:creationId xmlns:p14="http://schemas.microsoft.com/office/powerpoint/2010/main" val="310062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C5174-ADBA-4829-A5C7-127ED8148C18}"/>
              </a:ext>
            </a:extLst>
          </p:cNvPr>
          <p:cNvSpPr txBox="1"/>
          <p:nvPr/>
        </p:nvSpPr>
        <p:spPr>
          <a:xfrm>
            <a:off x="2471844" y="1992710"/>
            <a:ext cx="6583680" cy="4597156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en-US" sz="1867" b="1" dirty="0">
                <a:latin typeface="Calibri Light"/>
                <a:cs typeface="Calibri Light"/>
              </a:rPr>
              <a:t>Debbie Bassert</a:t>
            </a:r>
          </a:p>
          <a:p>
            <a:r>
              <a:rPr lang="en-US" sz="1867" dirty="0">
                <a:latin typeface="Calibri Light"/>
                <a:cs typeface="Calibri Light"/>
              </a:rPr>
              <a:t>AVP, Land Use &amp; Design, NAHB</a:t>
            </a:r>
          </a:p>
          <a:p>
            <a:r>
              <a:rPr lang="en-US" sz="1867" dirty="0">
                <a:latin typeface="Calibri Light"/>
                <a:cs typeface="Calibri Light"/>
                <a:hlinkClick r:id="rId2"/>
              </a:rPr>
              <a:t>dbassert@nahb.org</a:t>
            </a:r>
            <a:endParaRPr lang="en-US" sz="1867" dirty="0">
              <a:latin typeface="Calibri Light"/>
              <a:cs typeface="Calibri Light"/>
            </a:endParaRPr>
          </a:p>
          <a:p>
            <a:r>
              <a:rPr lang="en-US" sz="1867" dirty="0">
                <a:latin typeface="Calibri Light"/>
                <a:cs typeface="Calibri Light"/>
              </a:rPr>
              <a:t>202-266-8443</a:t>
            </a:r>
          </a:p>
          <a:p>
            <a:endParaRPr lang="en-US" sz="1867" dirty="0">
              <a:latin typeface="Calibri Light"/>
              <a:cs typeface="Calibri Light"/>
            </a:endParaRPr>
          </a:p>
          <a:p>
            <a:r>
              <a:rPr lang="en-US" sz="1867" b="1" dirty="0">
                <a:latin typeface="Calibri Light"/>
                <a:cs typeface="Calibri Light"/>
              </a:rPr>
              <a:t>Nicholas Julian</a:t>
            </a:r>
          </a:p>
          <a:p>
            <a:r>
              <a:rPr lang="en-US" sz="1867" dirty="0">
                <a:latin typeface="Calibri Light"/>
                <a:cs typeface="Calibri Light"/>
              </a:rPr>
              <a:t>Program Manager, Land Use, NAHB</a:t>
            </a:r>
          </a:p>
          <a:p>
            <a:r>
              <a:rPr lang="en-US" sz="1867" dirty="0">
                <a:latin typeface="Calibri Light"/>
                <a:cs typeface="Calibri Light"/>
                <a:hlinkClick r:id="rId2"/>
              </a:rPr>
              <a:t>njulian@nahb.org</a:t>
            </a:r>
            <a:endParaRPr lang="en-US" sz="1867" dirty="0">
              <a:latin typeface="Calibri Light"/>
              <a:cs typeface="Calibri Light"/>
            </a:endParaRPr>
          </a:p>
          <a:p>
            <a:r>
              <a:rPr lang="en-US" sz="1867" dirty="0">
                <a:latin typeface="Calibri Light"/>
                <a:cs typeface="Calibri Light"/>
              </a:rPr>
              <a:t>202-266-8309</a:t>
            </a:r>
          </a:p>
          <a:p>
            <a:endParaRPr lang="en-US" sz="1867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dirty="0">
              <a:latin typeface="Calibri Light"/>
              <a:cs typeface="Calibri Light"/>
            </a:endParaRPr>
          </a:p>
          <a:p>
            <a:endParaRPr lang="en-US" sz="1867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322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Time is Money for Everyone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Developers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Homebuyers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Government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172890" y="6570742"/>
            <a:ext cx="257314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Becker at Porch Street on Adele, TK Images</a:t>
            </a:r>
          </a:p>
        </p:txBody>
      </p:sp>
    </p:spTree>
    <p:extLst>
      <p:ext uri="{BB962C8B-B14F-4D97-AF65-F5344CB8AC3E}">
        <p14:creationId xmlns:p14="http://schemas.microsoft.com/office/powerpoint/2010/main" val="89002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 fontScale="85000"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Prepare a truly comprehensive plan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Include a housing and economic development element in addition to land use and transportation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Integrate the different elements of the plan and understand their interdependency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Ensure affordability and availability of both housing and lots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Link implementing regulations to the plan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16148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8198122" y="6604662"/>
            <a:ext cx="211628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EYA at Grosvenor, Thomas </a:t>
            </a:r>
            <a:r>
              <a:rPr lang="en-US" sz="1067" dirty="0" err="1">
                <a:solidFill>
                  <a:schemeClr val="bg1">
                    <a:lumMod val="65000"/>
                  </a:schemeClr>
                </a:solidFill>
              </a:rPr>
              <a:t>Arledge</a:t>
            </a:r>
            <a:endParaRPr lang="en-US" sz="1067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7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 fontScale="925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Allow a mix of land uses, including open space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Allow “as of right” a variety and mix of housing types, including: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Attached/multifamily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Manufactured homes/modular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Accessory Dwelling Units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Live-work Units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Accessible Units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r="1478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987593" y="6605323"/>
            <a:ext cx="25298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Walden, Charter Homes &amp; Neighborhoods</a:t>
            </a:r>
          </a:p>
        </p:txBody>
      </p:sp>
    </p:spTree>
    <p:extLst>
      <p:ext uri="{BB962C8B-B14F-4D97-AF65-F5344CB8AC3E}">
        <p14:creationId xmlns:p14="http://schemas.microsoft.com/office/powerpoint/2010/main" val="334069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Allow innovation and flexibility in site planning and design, including: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Planned Unit Development (PUD)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Cluster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Small lots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Pocket neighborhoods/bungalow courts/cottage clusters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Higher density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Traditional Neighborhood Development (TND)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Zero Lot Line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958841" y="2657310"/>
            <a:ext cx="4776527" cy="327527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Reduced setback requirements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Reduced street widths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Multimodal streets and connectivity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Alternative street and sidewalk surfaces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Alleys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Shared parking/access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Alternative </a:t>
            </a:r>
            <a:r>
              <a:rPr lang="en-US" sz="2000" dirty="0" err="1"/>
              <a:t>stormwater</a:t>
            </a:r>
            <a:r>
              <a:rPr lang="en-US" sz="2000" dirty="0"/>
              <a:t> and septic system approaches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Altered utility installation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239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 fontScale="85000" lnSpcReduction="2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Allow and encourage infill and redevelopment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Offer incentives for providing community amenities/affordable housing/sustainable features, including: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Density bonuses or transfers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Tax credits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Reduced fees/rebates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Expedited permitting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r>
              <a:rPr lang="en-US" dirty="0"/>
              <a:t>Reduced parking requirements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7979044" y="6604662"/>
            <a:ext cx="2552302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Terraces at Santiago, Applied Photography</a:t>
            </a:r>
          </a:p>
        </p:txBody>
      </p:sp>
    </p:spTree>
    <p:extLst>
      <p:ext uri="{BB962C8B-B14F-4D97-AF65-F5344CB8AC3E}">
        <p14:creationId xmlns:p14="http://schemas.microsoft.com/office/powerpoint/2010/main" val="189042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 fontScale="70000" lnSpcReduction="2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Limit scope and duration of moratoria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Plan for and fund infrastructure/capital improvements program (CIP)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Coordinate CIP with comprehensive plan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Use fair and broad-based funding mechanisms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If fees and exactions are imposed, ensure they are properly set (proportionality, nexus, dedication)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773861" y="6605323"/>
            <a:ext cx="296587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Camelia at Summers Corner, Johnson Pictures Inc.</a:t>
            </a:r>
          </a:p>
        </p:txBody>
      </p:sp>
    </p:spTree>
    <p:extLst>
      <p:ext uri="{BB962C8B-B14F-4D97-AF65-F5344CB8AC3E}">
        <p14:creationId xmlns:p14="http://schemas.microsoft.com/office/powerpoint/2010/main" val="279607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Streamline and consolidate the review process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Designate an interdepartmental review coordinator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Conduct pre-application conferences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Provide ordinance approval process checklists and flow charts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958841" y="2568410"/>
            <a:ext cx="4182167" cy="327527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sz="2000" dirty="0"/>
              <a:t>Specify timeframes/limits for review and approvals (including public hearing) to ensure clear process and timely decisions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sz="2000" dirty="0"/>
              <a:t>Consider a “deemed approved” provision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sz="2000" dirty="0"/>
              <a:t>Conduct concurrent, not sequential, reviews wherever possible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164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 fontScale="925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Create a process for expedited review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Minimize reliance on </a:t>
            </a:r>
            <a:r>
              <a:rPr lang="en-US" dirty="0" err="1"/>
              <a:t>rezonings</a:t>
            </a:r>
            <a:r>
              <a:rPr lang="en-US" dirty="0"/>
              <a:t> and special approvals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Uses allowed by right should receive administrative approval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dirty="0"/>
              <a:t>Expedite desirable housing projects such as affordable housing (120 percent AMI and below), infill, redevelopment, cluster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541164" y="6596803"/>
            <a:ext cx="142699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 err="1">
                <a:solidFill>
                  <a:schemeClr val="bg1">
                    <a:lumMod val="65000"/>
                  </a:schemeClr>
                </a:solidFill>
              </a:rPr>
              <a:t>Hallsley</a:t>
            </a:r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, Bryan Chavez</a:t>
            </a:r>
          </a:p>
        </p:txBody>
      </p:sp>
    </p:spTree>
    <p:extLst>
      <p:ext uri="{BB962C8B-B14F-4D97-AF65-F5344CB8AC3E}">
        <p14:creationId xmlns:p14="http://schemas.microsoft.com/office/powerpoint/2010/main" val="1096688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Microsoft Office PowerPoint</Application>
  <PresentationFormat>Widescreen</PresentationFormat>
  <Paragraphs>128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NAHB</dc:creator>
  <cp:lastModifiedBy>Richardson, Whitney</cp:lastModifiedBy>
  <cp:revision>2</cp:revision>
  <dcterms:created xsi:type="dcterms:W3CDTF">2019-09-26T17:58:13Z</dcterms:created>
  <dcterms:modified xsi:type="dcterms:W3CDTF">2019-10-01T18:23:58Z</dcterms:modified>
</cp:coreProperties>
</file>